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5" r:id="rId3"/>
    <p:sldId id="299" r:id="rId4"/>
    <p:sldId id="482" r:id="rId5"/>
    <p:sldId id="303" r:id="rId6"/>
    <p:sldId id="287" r:id="rId7"/>
    <p:sldId id="263" r:id="rId8"/>
    <p:sldId id="290" r:id="rId9"/>
    <p:sldId id="304" r:id="rId10"/>
    <p:sldId id="291" r:id="rId11"/>
    <p:sldId id="288" r:id="rId12"/>
    <p:sldId id="266" r:id="rId13"/>
    <p:sldId id="267" r:id="rId14"/>
    <p:sldId id="265" r:id="rId15"/>
    <p:sldId id="470" r:id="rId16"/>
    <p:sldId id="309" r:id="rId17"/>
    <p:sldId id="469" r:id="rId18"/>
    <p:sldId id="471" r:id="rId19"/>
    <p:sldId id="306" r:id="rId20"/>
    <p:sldId id="472" r:id="rId21"/>
    <p:sldId id="289" r:id="rId22"/>
    <p:sldId id="293" r:id="rId23"/>
    <p:sldId id="292" r:id="rId24"/>
    <p:sldId id="478" r:id="rId25"/>
    <p:sldId id="481" r:id="rId26"/>
    <p:sldId id="307" r:id="rId27"/>
    <p:sldId id="474" r:id="rId28"/>
    <p:sldId id="477" r:id="rId29"/>
    <p:sldId id="480" r:id="rId30"/>
    <p:sldId id="475" r:id="rId31"/>
    <p:sldId id="473" r:id="rId32"/>
    <p:sldId id="298" r:id="rId33"/>
    <p:sldId id="300" r:id="rId34"/>
    <p:sldId id="30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varScale="1">
        <p:scale>
          <a:sx n="87" d="100"/>
          <a:sy n="87" d="100"/>
        </p:scale>
        <p:origin x="6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2F2E-EF26-7944-94F9-61C7577064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632C87-125D-CF41-918D-985533EEA8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23300C-3402-FB47-9A05-46574C6E4324}"/>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5" name="Footer Placeholder 4">
            <a:extLst>
              <a:ext uri="{FF2B5EF4-FFF2-40B4-BE49-F238E27FC236}">
                <a16:creationId xmlns:a16="http://schemas.microsoft.com/office/drawing/2014/main" id="{E76A829A-F832-1944-86EF-D5928BAD8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D6463-0E20-C740-9362-284BC601D35F}"/>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1969578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1E7B-284A-6D4D-B83C-EA4040CCA5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D3C2A1-E54A-714F-B4FF-A1633F7780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540AEF-DD68-1246-A214-8B4AD889A968}"/>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5" name="Footer Placeholder 4">
            <a:extLst>
              <a:ext uri="{FF2B5EF4-FFF2-40B4-BE49-F238E27FC236}">
                <a16:creationId xmlns:a16="http://schemas.microsoft.com/office/drawing/2014/main" id="{6E7FAC11-7D89-4D4D-890E-CB81F50B7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0B02C-E631-4D4B-96CC-D67AD54C4F35}"/>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929689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F5E03D-C130-3844-9060-18B42B5CF7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FC8987-25E7-C040-BDEB-A712D43F1C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681597-E068-7040-BF17-7EC8A43B8B96}"/>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5" name="Footer Placeholder 4">
            <a:extLst>
              <a:ext uri="{FF2B5EF4-FFF2-40B4-BE49-F238E27FC236}">
                <a16:creationId xmlns:a16="http://schemas.microsoft.com/office/drawing/2014/main" id="{89502358-38D6-A94E-9A84-E647F0BB60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FA4AC1-B260-B649-8ED3-10D531E13CC3}"/>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2657362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028578"/>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686-9F6A-C644-B45E-0EB982FCAC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ABA493-2A2C-B847-8F76-79DD0815AB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A202D0-19AC-4F42-A463-4EA798D08979}"/>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5" name="Footer Placeholder 4">
            <a:extLst>
              <a:ext uri="{FF2B5EF4-FFF2-40B4-BE49-F238E27FC236}">
                <a16:creationId xmlns:a16="http://schemas.microsoft.com/office/drawing/2014/main" id="{795C2A03-8738-744A-8D86-1D5D5C822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6BE7C-D5D9-E347-92D3-AA4EBB6B6629}"/>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3652674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E266-0129-7F4A-B045-6F3FC982B9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3B519B-3FDE-7F42-974D-0E228D791A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4DE862-9F3E-F540-BB4A-FCDEFA3F98BC}"/>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5" name="Footer Placeholder 4">
            <a:extLst>
              <a:ext uri="{FF2B5EF4-FFF2-40B4-BE49-F238E27FC236}">
                <a16:creationId xmlns:a16="http://schemas.microsoft.com/office/drawing/2014/main" id="{E831F201-A11F-0941-8DEC-03BAAE12EF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489EA-AEB9-6349-9DFF-53E885D9BDE5}"/>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211128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7942-9FBE-794A-A647-4BB7B60410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70CC7F-B673-C546-9BD3-E8638CD9D5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3D9C14-FCD4-AF45-AFFD-196C95279E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FAC901-452A-DE4E-80B1-2075A7E0CEF3}"/>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6" name="Footer Placeholder 5">
            <a:extLst>
              <a:ext uri="{FF2B5EF4-FFF2-40B4-BE49-F238E27FC236}">
                <a16:creationId xmlns:a16="http://schemas.microsoft.com/office/drawing/2014/main" id="{1D0E3EAB-4F53-9748-8940-CA8BFC181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2C5919-4FD3-F64A-BF0C-CB8F4E235D68}"/>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3300286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9C89-C7EF-AF4D-99BE-3E7635C691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6BD57D-8D48-AC47-8CA4-FC683498F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C6531D-AFBB-A143-8B34-31C9ED656C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E18C05-D651-2E48-BD48-9A255F2A21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DB70AC-F801-6C40-AD1F-98C369487E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AB0F77-70E6-4640-9203-03071F100FC6}"/>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8" name="Footer Placeholder 7">
            <a:extLst>
              <a:ext uri="{FF2B5EF4-FFF2-40B4-BE49-F238E27FC236}">
                <a16:creationId xmlns:a16="http://schemas.microsoft.com/office/drawing/2014/main" id="{B25C7FF9-5EBF-214C-88CE-CC64E8FA89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FBFDE1-B048-804D-B913-955E66942D9C}"/>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161726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50597-B253-6045-9EB6-05A4DB53EE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A16BF7-1E9C-0844-9527-A6312DB050F9}"/>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4" name="Footer Placeholder 3">
            <a:extLst>
              <a:ext uri="{FF2B5EF4-FFF2-40B4-BE49-F238E27FC236}">
                <a16:creationId xmlns:a16="http://schemas.microsoft.com/office/drawing/2014/main" id="{DFA8C822-AF0B-374F-8B2B-AC8E2D554F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207CF-8781-F34C-A4BD-D045267B78B9}"/>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2569527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3DB4C0-B410-4244-A1D0-DF3A553BDE40}"/>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3" name="Footer Placeholder 2">
            <a:extLst>
              <a:ext uri="{FF2B5EF4-FFF2-40B4-BE49-F238E27FC236}">
                <a16:creationId xmlns:a16="http://schemas.microsoft.com/office/drawing/2014/main" id="{649838F4-E6D1-B045-AA21-57AAB1EA04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043B42E-9337-4F4F-BC30-9F91EF31C8EB}"/>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16401982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11FF-DA0C-C646-99B3-FD5C075398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4232E1-7511-5D4B-8F33-E51E707BD8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27676C-5E36-6548-BB3C-6514BC8D93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B85FA-83A5-4F47-A3F8-D26CC1BCD13E}"/>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6" name="Footer Placeholder 5">
            <a:extLst>
              <a:ext uri="{FF2B5EF4-FFF2-40B4-BE49-F238E27FC236}">
                <a16:creationId xmlns:a16="http://schemas.microsoft.com/office/drawing/2014/main" id="{F1C37016-A2A3-4D42-B527-726848EEDD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CFA6F4-E092-E84A-9816-9199F96A01B8}"/>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153392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7D54-003F-E443-9055-08EAD37C5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8A391-C1FD-1447-8250-1922A384F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6D8884-C80D-384C-910E-D26291F52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5034D0-0A9A-9746-A644-C3211C2C0B5B}"/>
              </a:ext>
            </a:extLst>
          </p:cNvPr>
          <p:cNvSpPr>
            <a:spLocks noGrp="1"/>
          </p:cNvSpPr>
          <p:nvPr>
            <p:ph type="dt" sz="half" idx="10"/>
          </p:nvPr>
        </p:nvSpPr>
        <p:spPr/>
        <p:txBody>
          <a:bodyPr/>
          <a:lstStyle/>
          <a:p>
            <a:fld id="{E6056209-35DB-3044-836B-18CC4C7F642B}" type="datetimeFigureOut">
              <a:rPr lang="en-US" smtClean="0"/>
              <a:t>5/21/2020</a:t>
            </a:fld>
            <a:endParaRPr lang="en-US"/>
          </a:p>
        </p:txBody>
      </p:sp>
      <p:sp>
        <p:nvSpPr>
          <p:cNvPr id="6" name="Footer Placeholder 5">
            <a:extLst>
              <a:ext uri="{FF2B5EF4-FFF2-40B4-BE49-F238E27FC236}">
                <a16:creationId xmlns:a16="http://schemas.microsoft.com/office/drawing/2014/main" id="{21C8A84A-4817-5246-A3CB-C73118ADC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B5D48F-E223-AF4B-B616-09E60E2789F9}"/>
              </a:ext>
            </a:extLst>
          </p:cNvPr>
          <p:cNvSpPr>
            <a:spLocks noGrp="1"/>
          </p:cNvSpPr>
          <p:nvPr>
            <p:ph type="sldNum" sz="quarter" idx="12"/>
          </p:nvPr>
        </p:nvSpPr>
        <p:spPr/>
        <p:txBody>
          <a:bodyPr/>
          <a:lstStyle/>
          <a:p>
            <a:fld id="{8A42C57A-5141-044E-B268-7EB6FABECD18}" type="slidenum">
              <a:rPr lang="en-US" smtClean="0"/>
              <a:t>‹#›</a:t>
            </a:fld>
            <a:endParaRPr lang="en-US"/>
          </a:p>
        </p:txBody>
      </p:sp>
    </p:spTree>
    <p:extLst>
      <p:ext uri="{BB962C8B-B14F-4D97-AF65-F5344CB8AC3E}">
        <p14:creationId xmlns:p14="http://schemas.microsoft.com/office/powerpoint/2010/main" val="228851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B6A1D3-F319-DD4D-973E-36D08DF9A2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F96D7E-3BFD-8C4E-8C5D-4662146F6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718D2B-39AE-F346-A368-6E4148C0EC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056209-35DB-3044-836B-18CC4C7F642B}" type="datetimeFigureOut">
              <a:rPr lang="en-US" smtClean="0"/>
              <a:t>5/21/2020</a:t>
            </a:fld>
            <a:endParaRPr lang="en-US"/>
          </a:p>
        </p:txBody>
      </p:sp>
      <p:sp>
        <p:nvSpPr>
          <p:cNvPr id="5" name="Footer Placeholder 4">
            <a:extLst>
              <a:ext uri="{FF2B5EF4-FFF2-40B4-BE49-F238E27FC236}">
                <a16:creationId xmlns:a16="http://schemas.microsoft.com/office/drawing/2014/main" id="{DD40B090-0315-E540-8C7F-1FF17629AA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175505-8609-ED43-9131-822B6336DF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42C57A-5141-044E-B268-7EB6FABECD18}" type="slidenum">
              <a:rPr lang="en-US" smtClean="0"/>
              <a:t>‹#›</a:t>
            </a:fld>
            <a:endParaRPr lang="en-US"/>
          </a:p>
        </p:txBody>
      </p:sp>
    </p:spTree>
    <p:extLst>
      <p:ext uri="{BB962C8B-B14F-4D97-AF65-F5344CB8AC3E}">
        <p14:creationId xmlns:p14="http://schemas.microsoft.com/office/powerpoint/2010/main" val="886227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0.png"/><Relationship Id="rId7" Type="http://schemas.openxmlformats.org/officeDocument/2006/relationships/image" Target="../media/image55.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0.png"/><Relationship Id="rId10" Type="http://schemas.openxmlformats.org/officeDocument/2006/relationships/image" Target="../media/image16.png"/><Relationship Id="rId4" Type="http://schemas.openxmlformats.org/officeDocument/2006/relationships/image" Target="../media/image520.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0.png"/><Relationship Id="rId7" Type="http://schemas.openxmlformats.org/officeDocument/2006/relationships/image" Target="../media/image400.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5660E3-1055-474C-8431-F38011DEEDFA}"/>
              </a:ext>
            </a:extLst>
          </p:cNvPr>
          <p:cNvSpPr>
            <a:spLocks noGrp="1"/>
          </p:cNvSpPr>
          <p:nvPr>
            <p:ph type="ctrTitle"/>
          </p:nvPr>
        </p:nvSpPr>
        <p:spPr/>
        <p:txBody>
          <a:bodyPr/>
          <a:lstStyle/>
          <a:p>
            <a:r>
              <a:rPr lang="en-US" dirty="0"/>
              <a:t>Evolution with Hosts</a:t>
            </a:r>
          </a:p>
        </p:txBody>
      </p:sp>
      <p:sp>
        <p:nvSpPr>
          <p:cNvPr id="5" name="Subtitle 4">
            <a:extLst>
              <a:ext uri="{FF2B5EF4-FFF2-40B4-BE49-F238E27FC236}">
                <a16:creationId xmlns:a16="http://schemas.microsoft.com/office/drawing/2014/main" id="{0A05D4E0-4835-AA48-9F75-C24E9C5024C8}"/>
              </a:ext>
            </a:extLst>
          </p:cNvPr>
          <p:cNvSpPr>
            <a:spLocks noGrp="1"/>
          </p:cNvSpPr>
          <p:nvPr>
            <p:ph type="subTitle" idx="1"/>
          </p:nvPr>
        </p:nvSpPr>
        <p:spPr>
          <a:xfrm>
            <a:off x="1524000" y="4907756"/>
            <a:ext cx="9144000" cy="1655762"/>
          </a:xfrm>
        </p:spPr>
        <p:txBody>
          <a:bodyPr/>
          <a:lstStyle/>
          <a:p>
            <a:r>
              <a:rPr lang="en-US" dirty="0"/>
              <a:t>Jason Andrews</a:t>
            </a:r>
          </a:p>
          <a:p>
            <a:r>
              <a:rPr lang="en-US" dirty="0"/>
              <a:t>Jeremy Goldhaber-</a:t>
            </a:r>
            <a:r>
              <a:rPr lang="en-US" dirty="0" err="1"/>
              <a:t>Fiebert</a:t>
            </a:r>
            <a:endParaRPr lang="en-US" dirty="0"/>
          </a:p>
          <a:p>
            <a:r>
              <a:rPr lang="en-US" dirty="0"/>
              <a:t>May 21, 2020</a:t>
            </a:r>
          </a:p>
        </p:txBody>
      </p:sp>
    </p:spTree>
    <p:extLst>
      <p:ext uri="{BB962C8B-B14F-4D97-AF65-F5344CB8AC3E}">
        <p14:creationId xmlns:p14="http://schemas.microsoft.com/office/powerpoint/2010/main" val="55814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588B-D657-9742-BEBA-A1D410E25908}"/>
              </a:ext>
            </a:extLst>
          </p:cNvPr>
          <p:cNvSpPr>
            <a:spLocks noGrp="1"/>
          </p:cNvSpPr>
          <p:nvPr>
            <p:ph type="title"/>
          </p:nvPr>
        </p:nvSpPr>
        <p:spPr/>
        <p:txBody>
          <a:bodyPr/>
          <a:lstStyle/>
          <a:p>
            <a:r>
              <a:rPr lang="en-US" dirty="0">
                <a:solidFill>
                  <a:srgbClr val="C00000"/>
                </a:solidFill>
              </a:rPr>
              <a:t>Superinfection</a:t>
            </a:r>
          </a:p>
        </p:txBody>
      </p:sp>
      <p:sp>
        <p:nvSpPr>
          <p:cNvPr id="3" name="Content Placeholder 2">
            <a:extLst>
              <a:ext uri="{FF2B5EF4-FFF2-40B4-BE49-F238E27FC236}">
                <a16:creationId xmlns:a16="http://schemas.microsoft.com/office/drawing/2014/main" id="{DB5B6BC0-5E49-AB4B-9D12-C956A5D16781}"/>
              </a:ext>
            </a:extLst>
          </p:cNvPr>
          <p:cNvSpPr>
            <a:spLocks noGrp="1"/>
          </p:cNvSpPr>
          <p:nvPr>
            <p:ph idx="1"/>
          </p:nvPr>
        </p:nvSpPr>
        <p:spPr/>
        <p:txBody>
          <a:bodyPr/>
          <a:lstStyle/>
          <a:p>
            <a:r>
              <a:rPr lang="en-US" dirty="0"/>
              <a:t>When a new strain is able to infect a host who is already infected</a:t>
            </a:r>
          </a:p>
          <a:p>
            <a:r>
              <a:rPr lang="en-US" dirty="0"/>
              <a:t>Leads to: </a:t>
            </a:r>
          </a:p>
          <a:p>
            <a:pPr lvl="1"/>
            <a:r>
              <a:rPr lang="en-US" dirty="0"/>
              <a:t>Higher virulence than optimal for maximizing R0</a:t>
            </a:r>
          </a:p>
          <a:p>
            <a:pPr lvl="1"/>
            <a:r>
              <a:rPr lang="en-US" dirty="0"/>
              <a:t>Co-existence of strains with range of virulence</a:t>
            </a:r>
          </a:p>
          <a:p>
            <a:pPr lvl="1"/>
            <a:r>
              <a:rPr lang="en-US" dirty="0"/>
              <a:t>Fewer infected hosts than without superinfection</a:t>
            </a:r>
          </a:p>
        </p:txBody>
      </p:sp>
    </p:spTree>
    <p:extLst>
      <p:ext uri="{BB962C8B-B14F-4D97-AF65-F5344CB8AC3E}">
        <p14:creationId xmlns:p14="http://schemas.microsoft.com/office/powerpoint/2010/main" val="2319800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51AA-215A-F042-9DAE-BE02330167D3}"/>
              </a:ext>
            </a:extLst>
          </p:cNvPr>
          <p:cNvSpPr>
            <a:spLocks noGrp="1"/>
          </p:cNvSpPr>
          <p:nvPr>
            <p:ph type="title"/>
          </p:nvPr>
        </p:nvSpPr>
        <p:spPr/>
        <p:txBody>
          <a:bodyPr/>
          <a:lstStyle/>
          <a:p>
            <a:r>
              <a:rPr lang="en-US" dirty="0">
                <a:solidFill>
                  <a:srgbClr val="C00000"/>
                </a:solidFill>
              </a:rPr>
              <a:t>Further Reading</a:t>
            </a:r>
          </a:p>
        </p:txBody>
      </p:sp>
      <p:sp>
        <p:nvSpPr>
          <p:cNvPr id="3" name="Content Placeholder 2">
            <a:extLst>
              <a:ext uri="{FF2B5EF4-FFF2-40B4-BE49-F238E27FC236}">
                <a16:creationId xmlns:a16="http://schemas.microsoft.com/office/drawing/2014/main" id="{2246FFE6-F2A0-5E45-97BE-E4306FA5973E}"/>
              </a:ext>
            </a:extLst>
          </p:cNvPr>
          <p:cNvSpPr>
            <a:spLocks noGrp="1"/>
          </p:cNvSpPr>
          <p:nvPr>
            <p:ph idx="1"/>
          </p:nvPr>
        </p:nvSpPr>
        <p:spPr>
          <a:xfrm>
            <a:off x="838200" y="1825625"/>
            <a:ext cx="5625662" cy="4351338"/>
          </a:xfrm>
        </p:spPr>
        <p:txBody>
          <a:bodyPr/>
          <a:lstStyle/>
          <a:p>
            <a:pPr marL="0" indent="0">
              <a:buNone/>
            </a:pPr>
            <a:r>
              <a:rPr lang="en-US" dirty="0"/>
              <a:t>Nowak, </a:t>
            </a:r>
            <a:r>
              <a:rPr lang="en-US" i="1" dirty="0"/>
              <a:t>Evolutionary Dynamics, </a:t>
            </a:r>
            <a:r>
              <a:rPr lang="en-US" dirty="0"/>
              <a:t>Chapter 11</a:t>
            </a:r>
          </a:p>
          <a:p>
            <a:pPr marL="0" indent="0">
              <a:buNone/>
            </a:pPr>
            <a:endParaRPr lang="en-US" dirty="0"/>
          </a:p>
          <a:p>
            <a:pPr marL="0" indent="0">
              <a:buNone/>
            </a:pPr>
            <a:r>
              <a:rPr lang="en-US" dirty="0"/>
              <a:t>Otto and Day, </a:t>
            </a:r>
            <a:r>
              <a:rPr lang="en-US" i="1" dirty="0"/>
              <a:t>A Biologists Guide to Mathematical Modeling in Ecology and Evolution, </a:t>
            </a:r>
            <a:r>
              <a:rPr lang="en-US" dirty="0"/>
              <a:t>Chapter 12</a:t>
            </a:r>
          </a:p>
        </p:txBody>
      </p:sp>
      <p:pic>
        <p:nvPicPr>
          <p:cNvPr id="5" name="Picture 4" descr="A picture containing room, window&#10;&#10;Description automatically generated">
            <a:extLst>
              <a:ext uri="{FF2B5EF4-FFF2-40B4-BE49-F238E27FC236}">
                <a16:creationId xmlns:a16="http://schemas.microsoft.com/office/drawing/2014/main" id="{17C7AE43-1C19-364C-BFA3-D126AF34EDAA}"/>
              </a:ext>
            </a:extLst>
          </p:cNvPr>
          <p:cNvPicPr>
            <a:picLocks noChangeAspect="1"/>
          </p:cNvPicPr>
          <p:nvPr/>
        </p:nvPicPr>
        <p:blipFill>
          <a:blip r:embed="rId2"/>
          <a:stretch>
            <a:fillRect/>
          </a:stretch>
        </p:blipFill>
        <p:spPr>
          <a:xfrm>
            <a:off x="6705600" y="0"/>
            <a:ext cx="5486400" cy="6858000"/>
          </a:xfrm>
          <a:prstGeom prst="rect">
            <a:avLst/>
          </a:prstGeom>
        </p:spPr>
      </p:pic>
    </p:spTree>
    <p:extLst>
      <p:ext uri="{BB962C8B-B14F-4D97-AF65-F5344CB8AC3E}">
        <p14:creationId xmlns:p14="http://schemas.microsoft.com/office/powerpoint/2010/main" val="598459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ACC0-4A42-7243-BD9B-82F3E110522F}"/>
              </a:ext>
            </a:extLst>
          </p:cNvPr>
          <p:cNvSpPr>
            <a:spLocks noGrp="1"/>
          </p:cNvSpPr>
          <p:nvPr>
            <p:ph type="title"/>
          </p:nvPr>
        </p:nvSpPr>
        <p:spPr>
          <a:xfrm>
            <a:off x="3050061" y="2663482"/>
            <a:ext cx="6316361" cy="1325563"/>
          </a:xfrm>
        </p:spPr>
        <p:txBody>
          <a:bodyPr/>
          <a:lstStyle/>
          <a:p>
            <a:r>
              <a:rPr lang="en-US" dirty="0">
                <a:solidFill>
                  <a:srgbClr val="C00000"/>
                </a:solidFill>
              </a:rPr>
              <a:t>Antimicrobial Resistance</a:t>
            </a:r>
          </a:p>
        </p:txBody>
      </p:sp>
    </p:spTree>
    <p:extLst>
      <p:ext uri="{BB962C8B-B14F-4D97-AF65-F5344CB8AC3E}">
        <p14:creationId xmlns:p14="http://schemas.microsoft.com/office/powerpoint/2010/main" val="3498397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land Stanford, J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76" y="564057"/>
            <a:ext cx="4444257" cy="4718594"/>
          </a:xfrm>
          <a:prstGeom prst="rect">
            <a:avLst/>
          </a:prstGeom>
        </p:spPr>
      </p:pic>
      <p:pic>
        <p:nvPicPr>
          <p:cNvPr id="5" name="Picture 4" descr="Stanford hawaii headlin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7880" y="152400"/>
            <a:ext cx="4568665" cy="4745182"/>
          </a:xfrm>
          <a:prstGeom prst="rect">
            <a:avLst/>
          </a:prstGeom>
        </p:spPr>
      </p:pic>
      <p:pic>
        <p:nvPicPr>
          <p:cNvPr id="6" name="Picture 5" descr="Stanford Typhoid paper cases image.tiff"/>
          <p:cNvPicPr>
            <a:picLocks noChangeAspect="1"/>
          </p:cNvPicPr>
          <p:nvPr/>
        </p:nvPicPr>
        <p:blipFill rotWithShape="1">
          <a:blip r:embed="rId4">
            <a:extLst>
              <a:ext uri="{28A0092B-C50C-407E-A947-70E740481C1C}">
                <a14:useLocalDpi xmlns:a14="http://schemas.microsoft.com/office/drawing/2010/main" val="0"/>
              </a:ext>
            </a:extLst>
          </a:blip>
          <a:srcRect l="50628"/>
          <a:stretch/>
        </p:blipFill>
        <p:spPr>
          <a:xfrm>
            <a:off x="7820248" y="5110307"/>
            <a:ext cx="3943927" cy="1384300"/>
          </a:xfrm>
          <a:prstGeom prst="rect">
            <a:avLst/>
          </a:prstGeom>
        </p:spPr>
      </p:pic>
      <p:sp>
        <p:nvSpPr>
          <p:cNvPr id="2" name="TextBox 1">
            <a:extLst>
              <a:ext uri="{FF2B5EF4-FFF2-40B4-BE49-F238E27FC236}">
                <a16:creationId xmlns:a16="http://schemas.microsoft.com/office/drawing/2014/main" id="{C922AF6F-5BF0-6643-B25B-6886F0AFE2CC}"/>
              </a:ext>
            </a:extLst>
          </p:cNvPr>
          <p:cNvSpPr txBox="1"/>
          <p:nvPr/>
        </p:nvSpPr>
        <p:spPr>
          <a:xfrm>
            <a:off x="2383898" y="5663610"/>
            <a:ext cx="2780383" cy="830997"/>
          </a:xfrm>
          <a:prstGeom prst="rect">
            <a:avLst/>
          </a:prstGeom>
          <a:noFill/>
        </p:spPr>
        <p:txBody>
          <a:bodyPr wrap="square" rtlCol="0">
            <a:spAutoFit/>
          </a:bodyPr>
          <a:lstStyle/>
          <a:p>
            <a:pPr algn="ctr"/>
            <a:r>
              <a:rPr lang="en-US" sz="2400" dirty="0"/>
              <a:t>Leland Stanford, Jr.</a:t>
            </a:r>
          </a:p>
          <a:p>
            <a:pPr algn="ctr"/>
            <a:r>
              <a:rPr lang="en-US" sz="2400" dirty="0"/>
              <a:t>(1868 – 1884)</a:t>
            </a:r>
          </a:p>
        </p:txBody>
      </p:sp>
    </p:spTree>
    <p:extLst>
      <p:ext uri="{BB962C8B-B14F-4D97-AF65-F5344CB8AC3E}">
        <p14:creationId xmlns:p14="http://schemas.microsoft.com/office/powerpoint/2010/main" val="437857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anchor="ctr">
            <a:normAutofit/>
          </a:bodyPr>
          <a:lstStyle/>
          <a:p>
            <a:r>
              <a:rPr lang="en-US" sz="3600"/>
              <a:t>Typhoid Fever (“enteric fever”)</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5124" b="3753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idx="1"/>
          </p:nvPr>
        </p:nvSpPr>
        <p:spPr>
          <a:xfrm>
            <a:off x="4223982" y="3752850"/>
            <a:ext cx="7485413" cy="2452687"/>
          </a:xfrm>
        </p:spPr>
        <p:txBody>
          <a:bodyPr anchor="ctr">
            <a:normAutofit/>
          </a:bodyPr>
          <a:lstStyle/>
          <a:p>
            <a:r>
              <a:rPr lang="en-US" sz="1800"/>
              <a:t>Bacterial infection caused by </a:t>
            </a:r>
            <a:r>
              <a:rPr lang="en-US" sz="1800" i="1"/>
              <a:t>Salmonella </a:t>
            </a:r>
            <a:r>
              <a:rPr lang="en-US" sz="1800"/>
              <a:t>Typhi</a:t>
            </a:r>
          </a:p>
          <a:p>
            <a:r>
              <a:rPr lang="en-US" sz="1800"/>
              <a:t>Transmitted by fecal-oral route, person-to-person or via contaminated food or water</a:t>
            </a:r>
          </a:p>
          <a:p>
            <a:r>
              <a:rPr lang="en-US" sz="1800"/>
              <a:t>10-25 million cases annually, vast majority in low or middle income countries</a:t>
            </a:r>
          </a:p>
          <a:p>
            <a:r>
              <a:rPr lang="en-US" sz="1800"/>
              <a:t>Untreated, case fatality rate is 15-25%</a:t>
            </a:r>
          </a:p>
        </p:txBody>
      </p:sp>
    </p:spTree>
    <p:extLst>
      <p:ext uri="{BB962C8B-B14F-4D97-AF65-F5344CB8AC3E}">
        <p14:creationId xmlns:p14="http://schemas.microsoft.com/office/powerpoint/2010/main" val="3026766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newspaper&#10;&#10;Description automatically generated">
            <a:extLst>
              <a:ext uri="{FF2B5EF4-FFF2-40B4-BE49-F238E27FC236}">
                <a16:creationId xmlns:a16="http://schemas.microsoft.com/office/drawing/2014/main" id="{7E941DA3-920C-934D-ACEB-3BDF73FFF7F3}"/>
              </a:ext>
            </a:extLst>
          </p:cNvPr>
          <p:cNvPicPr>
            <a:picLocks noChangeAspect="1"/>
          </p:cNvPicPr>
          <p:nvPr/>
        </p:nvPicPr>
        <p:blipFill>
          <a:blip r:embed="rId2"/>
          <a:stretch>
            <a:fillRect/>
          </a:stretch>
        </p:blipFill>
        <p:spPr>
          <a:xfrm>
            <a:off x="139356" y="284205"/>
            <a:ext cx="4677508" cy="6573795"/>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E7E57CF-5F62-6A43-AF3D-35AB3568ADC2}"/>
              </a:ext>
            </a:extLst>
          </p:cNvPr>
          <p:cNvPicPr>
            <a:picLocks noChangeAspect="1"/>
          </p:cNvPicPr>
          <p:nvPr/>
        </p:nvPicPr>
        <p:blipFill>
          <a:blip r:embed="rId3"/>
          <a:stretch>
            <a:fillRect/>
          </a:stretch>
        </p:blipFill>
        <p:spPr>
          <a:xfrm>
            <a:off x="4816864" y="2317149"/>
            <a:ext cx="7057380" cy="2223701"/>
          </a:xfrm>
          <a:prstGeom prst="rect">
            <a:avLst/>
          </a:prstGeom>
        </p:spPr>
      </p:pic>
    </p:spTree>
    <p:extLst>
      <p:ext uri="{BB962C8B-B14F-4D97-AF65-F5344CB8AC3E}">
        <p14:creationId xmlns:p14="http://schemas.microsoft.com/office/powerpoint/2010/main" val="163043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E3DBB5-23DB-4149-8261-AFCB031FE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126" y="685800"/>
            <a:ext cx="8388200" cy="5486400"/>
          </a:xfrm>
          <a:prstGeom prst="rect">
            <a:avLst/>
          </a:prstGeom>
        </p:spPr>
      </p:pic>
    </p:spTree>
    <p:extLst>
      <p:ext uri="{BB962C8B-B14F-4D97-AF65-F5344CB8AC3E}">
        <p14:creationId xmlns:p14="http://schemas.microsoft.com/office/powerpoint/2010/main" val="170233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011720-3356-044D-9978-CC6F064458D0}"/>
              </a:ext>
            </a:extLst>
          </p:cNvPr>
          <p:cNvPicPr>
            <a:picLocks noChangeAspect="1"/>
          </p:cNvPicPr>
          <p:nvPr/>
        </p:nvPicPr>
        <p:blipFill>
          <a:blip r:embed="rId2"/>
          <a:stretch>
            <a:fillRect/>
          </a:stretch>
        </p:blipFill>
        <p:spPr>
          <a:xfrm>
            <a:off x="0" y="154380"/>
            <a:ext cx="6740957" cy="6044540"/>
          </a:xfrm>
          <a:prstGeom prst="rect">
            <a:avLst/>
          </a:prstGeom>
        </p:spPr>
      </p:pic>
      <p:pic>
        <p:nvPicPr>
          <p:cNvPr id="7" name="Picture 6">
            <a:extLst>
              <a:ext uri="{FF2B5EF4-FFF2-40B4-BE49-F238E27FC236}">
                <a16:creationId xmlns:a16="http://schemas.microsoft.com/office/drawing/2014/main" id="{ED84CF63-2AD8-9B4D-80F3-4B0076D62586}"/>
              </a:ext>
            </a:extLst>
          </p:cNvPr>
          <p:cNvPicPr>
            <a:picLocks noChangeAspect="1"/>
          </p:cNvPicPr>
          <p:nvPr/>
        </p:nvPicPr>
        <p:blipFill rotWithShape="1">
          <a:blip r:embed="rId3"/>
          <a:srcRect l="31681" r="32689"/>
          <a:stretch/>
        </p:blipFill>
        <p:spPr>
          <a:xfrm rot="5400000">
            <a:off x="8740287" y="-1391341"/>
            <a:ext cx="1490353" cy="5413072"/>
          </a:xfrm>
          <a:prstGeom prst="rect">
            <a:avLst/>
          </a:prstGeom>
        </p:spPr>
      </p:pic>
      <p:pic>
        <p:nvPicPr>
          <p:cNvPr id="9" name="Picture 8">
            <a:extLst>
              <a:ext uri="{FF2B5EF4-FFF2-40B4-BE49-F238E27FC236}">
                <a16:creationId xmlns:a16="http://schemas.microsoft.com/office/drawing/2014/main" id="{65271E9A-9F6A-3744-A23F-22014652BD2E}"/>
              </a:ext>
            </a:extLst>
          </p:cNvPr>
          <p:cNvPicPr>
            <a:picLocks noChangeAspect="1"/>
          </p:cNvPicPr>
          <p:nvPr/>
        </p:nvPicPr>
        <p:blipFill>
          <a:blip r:embed="rId4"/>
          <a:stretch>
            <a:fillRect/>
          </a:stretch>
        </p:blipFill>
        <p:spPr>
          <a:xfrm rot="5400000">
            <a:off x="7416388" y="2059628"/>
            <a:ext cx="3608614" cy="4669971"/>
          </a:xfrm>
          <a:prstGeom prst="rect">
            <a:avLst/>
          </a:prstGeom>
        </p:spPr>
      </p:pic>
    </p:spTree>
    <p:extLst>
      <p:ext uri="{BB962C8B-B14F-4D97-AF65-F5344CB8AC3E}">
        <p14:creationId xmlns:p14="http://schemas.microsoft.com/office/powerpoint/2010/main" val="304368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bird&#10;&#10;Description automatically generated">
            <a:extLst>
              <a:ext uri="{FF2B5EF4-FFF2-40B4-BE49-F238E27FC236}">
                <a16:creationId xmlns:a16="http://schemas.microsoft.com/office/drawing/2014/main" id="{3846090A-7770-524C-B5A4-7A6E396D4F05}"/>
              </a:ext>
            </a:extLst>
          </p:cNvPr>
          <p:cNvPicPr>
            <a:picLocks noChangeAspect="1"/>
          </p:cNvPicPr>
          <p:nvPr/>
        </p:nvPicPr>
        <p:blipFill>
          <a:blip r:embed="rId2"/>
          <a:stretch>
            <a:fillRect/>
          </a:stretch>
        </p:blipFill>
        <p:spPr>
          <a:xfrm>
            <a:off x="43464" y="1833950"/>
            <a:ext cx="6351375" cy="2607968"/>
          </a:xfrm>
          <a:prstGeom prst="rect">
            <a:avLst/>
          </a:prstGeom>
        </p:spPr>
      </p:pic>
      <p:pic>
        <p:nvPicPr>
          <p:cNvPr id="7" name="Picture 6" descr="A close up of a map&#10;&#10;Description automatically generated">
            <a:extLst>
              <a:ext uri="{FF2B5EF4-FFF2-40B4-BE49-F238E27FC236}">
                <a16:creationId xmlns:a16="http://schemas.microsoft.com/office/drawing/2014/main" id="{588A5161-79A4-5A4B-8663-15608A2C8388}"/>
              </a:ext>
            </a:extLst>
          </p:cNvPr>
          <p:cNvPicPr>
            <a:picLocks noChangeAspect="1"/>
          </p:cNvPicPr>
          <p:nvPr/>
        </p:nvPicPr>
        <p:blipFill>
          <a:blip r:embed="rId3"/>
          <a:stretch>
            <a:fillRect/>
          </a:stretch>
        </p:blipFill>
        <p:spPr>
          <a:xfrm>
            <a:off x="6394839" y="1024928"/>
            <a:ext cx="5636525" cy="4226011"/>
          </a:xfrm>
          <a:prstGeom prst="rect">
            <a:avLst/>
          </a:prstGeom>
        </p:spPr>
      </p:pic>
    </p:spTree>
    <p:extLst>
      <p:ext uri="{BB962C8B-B14F-4D97-AF65-F5344CB8AC3E}">
        <p14:creationId xmlns:p14="http://schemas.microsoft.com/office/powerpoint/2010/main" val="121820819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4C39-C3CB-8D4D-9F43-13B10E920237}"/>
              </a:ext>
            </a:extLst>
          </p:cNvPr>
          <p:cNvSpPr>
            <a:spLocks noGrp="1"/>
          </p:cNvSpPr>
          <p:nvPr>
            <p:ph type="title"/>
          </p:nvPr>
        </p:nvSpPr>
        <p:spPr/>
        <p:txBody>
          <a:bodyPr/>
          <a:lstStyle/>
          <a:p>
            <a:r>
              <a:rPr lang="en-US" dirty="0">
                <a:solidFill>
                  <a:srgbClr val="C00000"/>
                </a:solidFill>
              </a:rPr>
              <a:t>Will AMR bacteria win the arms race?</a:t>
            </a:r>
          </a:p>
        </p:txBody>
      </p:sp>
      <p:sp>
        <p:nvSpPr>
          <p:cNvPr id="6" name="Content Placeholder 2">
            <a:extLst>
              <a:ext uri="{FF2B5EF4-FFF2-40B4-BE49-F238E27FC236}">
                <a16:creationId xmlns:a16="http://schemas.microsoft.com/office/drawing/2014/main" id="{1770EA24-F2A0-7B45-A5BB-2446950D044B}"/>
              </a:ext>
            </a:extLst>
          </p:cNvPr>
          <p:cNvSpPr>
            <a:spLocks noGrp="1"/>
          </p:cNvSpPr>
          <p:nvPr>
            <p:ph idx="1"/>
          </p:nvPr>
        </p:nvSpPr>
        <p:spPr>
          <a:xfrm>
            <a:off x="838200" y="1825625"/>
            <a:ext cx="10515600" cy="4351338"/>
          </a:xfrm>
        </p:spPr>
        <p:txBody>
          <a:bodyPr/>
          <a:lstStyle/>
          <a:p>
            <a:pPr marL="0" indent="0">
              <a:buNone/>
            </a:pPr>
            <a:r>
              <a:rPr lang="en-US" dirty="0"/>
              <a:t>What favors their selection? What constrains their spread?</a:t>
            </a:r>
          </a:p>
        </p:txBody>
      </p:sp>
    </p:spTree>
    <p:extLst>
      <p:ext uri="{BB962C8B-B14F-4D97-AF65-F5344CB8AC3E}">
        <p14:creationId xmlns:p14="http://schemas.microsoft.com/office/powerpoint/2010/main" val="1760460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6337-C09E-6C42-AE98-EC9D89002A1E}"/>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AD3F4ECA-75A0-9243-83AB-DDE277A279D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86388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4C39-C3CB-8D4D-9F43-13B10E920237}"/>
              </a:ext>
            </a:extLst>
          </p:cNvPr>
          <p:cNvSpPr>
            <a:spLocks noGrp="1"/>
          </p:cNvSpPr>
          <p:nvPr>
            <p:ph type="title"/>
          </p:nvPr>
        </p:nvSpPr>
        <p:spPr/>
        <p:txBody>
          <a:bodyPr/>
          <a:lstStyle/>
          <a:p>
            <a:r>
              <a:rPr lang="en-US" dirty="0">
                <a:solidFill>
                  <a:srgbClr val="C00000"/>
                </a:solidFill>
              </a:rPr>
              <a:t>Antimicrobial Resistance Exercise</a:t>
            </a:r>
          </a:p>
        </p:txBody>
      </p:sp>
      <p:sp>
        <p:nvSpPr>
          <p:cNvPr id="3" name="Content Placeholder 2">
            <a:extLst>
              <a:ext uri="{FF2B5EF4-FFF2-40B4-BE49-F238E27FC236}">
                <a16:creationId xmlns:a16="http://schemas.microsoft.com/office/drawing/2014/main" id="{1477B4D3-18F3-584E-BC58-CE3CCFB3A32A}"/>
              </a:ext>
            </a:extLst>
          </p:cNvPr>
          <p:cNvSpPr>
            <a:spLocks noGrp="1"/>
          </p:cNvSpPr>
          <p:nvPr>
            <p:ph idx="1"/>
          </p:nvPr>
        </p:nvSpPr>
        <p:spPr/>
        <p:txBody>
          <a:bodyPr/>
          <a:lstStyle/>
          <a:p>
            <a:pPr marL="0" indent="0">
              <a:buNone/>
            </a:pPr>
            <a:r>
              <a:rPr lang="en-US" dirty="0"/>
              <a:t>Create a SI model for antimicrobial resistant organisms competing with susceptible organisms. Draw the model, write out the differential equations. Assume that having antimicrobial resistance might alter the fitness of the organism in various ways.</a:t>
            </a:r>
          </a:p>
          <a:p>
            <a:pPr marL="0" indent="0">
              <a:buNone/>
            </a:pPr>
            <a:endParaRPr lang="en-US" dirty="0"/>
          </a:p>
          <a:p>
            <a:pPr marL="0" indent="0">
              <a:buNone/>
            </a:pPr>
            <a:r>
              <a:rPr lang="en-US" dirty="0"/>
              <a:t>What factors determine whether the resistant organism outcompetes the susceptible one?</a:t>
            </a:r>
          </a:p>
        </p:txBody>
      </p:sp>
    </p:spTree>
    <p:extLst>
      <p:ext uri="{BB962C8B-B14F-4D97-AF65-F5344CB8AC3E}">
        <p14:creationId xmlns:p14="http://schemas.microsoft.com/office/powerpoint/2010/main" val="2427370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1F674-1376-A84B-A36D-6653E81EE465}"/>
              </a:ext>
            </a:extLst>
          </p:cNvPr>
          <p:cNvSpPr>
            <a:spLocks noGrp="1"/>
          </p:cNvSpPr>
          <p:nvPr>
            <p:ph type="title"/>
          </p:nvPr>
        </p:nvSpPr>
        <p:spPr>
          <a:xfrm>
            <a:off x="178676" y="-151186"/>
            <a:ext cx="10515600" cy="1325563"/>
          </a:xfrm>
        </p:spPr>
        <p:txBody>
          <a:bodyPr/>
          <a:lstStyle/>
          <a:p>
            <a:r>
              <a:rPr lang="en-US" dirty="0">
                <a:solidFill>
                  <a:srgbClr val="C00000"/>
                </a:solidFill>
              </a:rPr>
              <a:t>A Model for Antimicrobial Resistance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1992606-2C68-554F-92EF-8216FA589D67}"/>
                  </a:ext>
                </a:extLst>
              </p:cNvPr>
              <p:cNvSpPr/>
              <p:nvPr/>
            </p:nvSpPr>
            <p:spPr>
              <a:xfrm>
                <a:off x="-81487" y="1036123"/>
                <a:ext cx="4540470" cy="1380634"/>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𝑆</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𝑆</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𝑅</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𝑅</m:t>
                              </m:r>
                            </m:sub>
                          </m:sSub>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oMath>
                  </m:oMathPara>
                </a14:m>
                <a:endParaRPr lang="en-US"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𝑆</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𝑆</m:t>
                          </m:r>
                        </m:sub>
                      </m:sSub>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 </m:t>
                          </m:r>
                        </m:e>
                      </m:d>
                    </m:oMath>
                  </m:oMathPara>
                </a14:m>
                <a:endParaRPr lang="en-US"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𝑅</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𝑅</m:t>
                          </m:r>
                        </m:sub>
                      </m:s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𝑅</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C1992606-2C68-554F-92EF-8216FA589D67}"/>
                  </a:ext>
                </a:extLst>
              </p:cNvPr>
              <p:cNvSpPr>
                <a:spLocks noRot="1" noChangeAspect="1" noMove="1" noResize="1" noEditPoints="1" noAdjustHandles="1" noChangeArrowheads="1" noChangeShapeType="1" noTextEdit="1"/>
              </p:cNvSpPr>
              <p:nvPr/>
            </p:nvSpPr>
            <p:spPr>
              <a:xfrm>
                <a:off x="-81487" y="1036123"/>
                <a:ext cx="4540470" cy="1380634"/>
              </a:xfrm>
              <a:prstGeom prst="rect">
                <a:avLst/>
              </a:prstGeom>
              <a:blipFill>
                <a:blip r:embed="rId2"/>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BD0591AD-827D-BE4D-A3B5-DA482198FCB0}"/>
              </a:ext>
            </a:extLst>
          </p:cNvPr>
          <p:cNvSpPr txBox="1"/>
          <p:nvPr/>
        </p:nvSpPr>
        <p:spPr>
          <a:xfrm>
            <a:off x="4847051" y="1899518"/>
            <a:ext cx="448393" cy="461665"/>
          </a:xfrm>
          <a:prstGeom prst="rect">
            <a:avLst/>
          </a:prstGeom>
          <a:noFill/>
          <a:ln>
            <a:solidFill>
              <a:schemeClr val="tx1"/>
            </a:solidFill>
          </a:ln>
        </p:spPr>
        <p:txBody>
          <a:bodyPr wrap="square" rtlCol="0">
            <a:spAutoFit/>
          </a:bodyPr>
          <a:lstStyle/>
          <a:p>
            <a:r>
              <a:rPr lang="en-US" sz="2400" dirty="0"/>
              <a:t> S </a:t>
            </a:r>
          </a:p>
        </p:txBody>
      </p:sp>
      <p:sp>
        <p:nvSpPr>
          <p:cNvPr id="7" name="TextBox 6">
            <a:extLst>
              <a:ext uri="{FF2B5EF4-FFF2-40B4-BE49-F238E27FC236}">
                <a16:creationId xmlns:a16="http://schemas.microsoft.com/office/drawing/2014/main" id="{7B3BD3B5-56EF-384B-82F0-B2D4E09C7E7F}"/>
              </a:ext>
            </a:extLst>
          </p:cNvPr>
          <p:cNvSpPr txBox="1"/>
          <p:nvPr/>
        </p:nvSpPr>
        <p:spPr>
          <a:xfrm>
            <a:off x="6039621" y="1285794"/>
            <a:ext cx="448393" cy="461665"/>
          </a:xfrm>
          <a:prstGeom prst="rect">
            <a:avLst/>
          </a:prstGeom>
          <a:noFill/>
          <a:ln>
            <a:solidFill>
              <a:schemeClr val="tx1"/>
            </a:solidFill>
          </a:ln>
        </p:spPr>
        <p:txBody>
          <a:bodyPr wrap="square" rtlCol="0">
            <a:spAutoFit/>
          </a:bodyPr>
          <a:lstStyle/>
          <a:p>
            <a:r>
              <a:rPr lang="en-US" sz="2400" dirty="0"/>
              <a:t> I</a:t>
            </a:r>
            <a:r>
              <a:rPr lang="en-US" sz="2400" baseline="-25000" dirty="0"/>
              <a:t>s</a:t>
            </a:r>
            <a:r>
              <a:rPr lang="en-US" sz="2400" dirty="0"/>
              <a:t> </a:t>
            </a:r>
          </a:p>
        </p:txBody>
      </p:sp>
      <p:sp>
        <p:nvSpPr>
          <p:cNvPr id="8" name="TextBox 7">
            <a:extLst>
              <a:ext uri="{FF2B5EF4-FFF2-40B4-BE49-F238E27FC236}">
                <a16:creationId xmlns:a16="http://schemas.microsoft.com/office/drawing/2014/main" id="{F8A4D6A5-9D7D-BD47-827D-468676EA7060}"/>
              </a:ext>
            </a:extLst>
          </p:cNvPr>
          <p:cNvSpPr txBox="1"/>
          <p:nvPr/>
        </p:nvSpPr>
        <p:spPr>
          <a:xfrm>
            <a:off x="6039620" y="2417057"/>
            <a:ext cx="448393" cy="461665"/>
          </a:xfrm>
          <a:prstGeom prst="rect">
            <a:avLst/>
          </a:prstGeom>
          <a:noFill/>
          <a:ln>
            <a:solidFill>
              <a:schemeClr val="tx1"/>
            </a:solidFill>
          </a:ln>
        </p:spPr>
        <p:txBody>
          <a:bodyPr wrap="square" rtlCol="0">
            <a:spAutoFit/>
          </a:bodyPr>
          <a:lstStyle/>
          <a:p>
            <a:r>
              <a:rPr lang="en-US" sz="2400" dirty="0"/>
              <a:t> I</a:t>
            </a:r>
            <a:r>
              <a:rPr lang="en-US" sz="2400" baseline="-25000" dirty="0"/>
              <a:t>R</a:t>
            </a:r>
            <a:r>
              <a:rPr lang="en-US" sz="2400" dirty="0"/>
              <a:t> </a:t>
            </a:r>
          </a:p>
        </p:txBody>
      </p:sp>
      <p:cxnSp>
        <p:nvCxnSpPr>
          <p:cNvPr id="9" name="Straight Arrow Connector 8">
            <a:extLst>
              <a:ext uri="{FF2B5EF4-FFF2-40B4-BE49-F238E27FC236}">
                <a16:creationId xmlns:a16="http://schemas.microsoft.com/office/drawing/2014/main" id="{ED65C178-21D5-1149-A7AB-C9206F4C8809}"/>
              </a:ext>
            </a:extLst>
          </p:cNvPr>
          <p:cNvCxnSpPr>
            <a:cxnSpLocks/>
          </p:cNvCxnSpPr>
          <p:nvPr/>
        </p:nvCxnSpPr>
        <p:spPr>
          <a:xfrm flipV="1">
            <a:off x="5307593" y="1368928"/>
            <a:ext cx="744177" cy="613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6024C3-27DB-A749-848D-7B1C2D04717D}"/>
              </a:ext>
            </a:extLst>
          </p:cNvPr>
          <p:cNvCxnSpPr>
            <a:cxnSpLocks/>
            <a:stCxn id="6" idx="3"/>
            <a:endCxn id="8" idx="1"/>
          </p:cNvCxnSpPr>
          <p:nvPr/>
        </p:nvCxnSpPr>
        <p:spPr>
          <a:xfrm>
            <a:off x="5295444" y="2130351"/>
            <a:ext cx="744176" cy="5175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D90A00-EB42-8548-98D8-0DA212D2E542}"/>
              </a:ext>
            </a:extLst>
          </p:cNvPr>
          <p:cNvCxnSpPr>
            <a:cxnSpLocks/>
          </p:cNvCxnSpPr>
          <p:nvPr/>
        </p:nvCxnSpPr>
        <p:spPr>
          <a:xfrm>
            <a:off x="4402065" y="2148132"/>
            <a:ext cx="4449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ACE6886-4BF7-4540-B44D-1FBCA01F84E5}"/>
                  </a:ext>
                </a:extLst>
              </p:cNvPr>
              <p:cNvSpPr/>
              <p:nvPr/>
            </p:nvSpPr>
            <p:spPr>
              <a:xfrm>
                <a:off x="4424712" y="1823489"/>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12" name="Rectangle 11">
                <a:extLst>
                  <a:ext uri="{FF2B5EF4-FFF2-40B4-BE49-F238E27FC236}">
                    <a16:creationId xmlns:a16="http://schemas.microsoft.com/office/drawing/2014/main" id="{3ACE6886-4BF7-4540-B44D-1FBCA01F84E5}"/>
                  </a:ext>
                </a:extLst>
              </p:cNvPr>
              <p:cNvSpPr>
                <a:spLocks noRot="1" noChangeAspect="1" noMove="1" noResize="1" noEditPoints="1" noAdjustHandles="1" noChangeArrowheads="1" noChangeShapeType="1" noTextEdit="1"/>
              </p:cNvSpPr>
              <p:nvPr/>
            </p:nvSpPr>
            <p:spPr>
              <a:xfrm>
                <a:off x="4424712" y="1823489"/>
                <a:ext cx="37093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0DF389A-9B28-6A4F-AAEB-D723624F394E}"/>
                  </a:ext>
                </a:extLst>
              </p:cNvPr>
              <p:cNvSpPr/>
              <p:nvPr/>
            </p:nvSpPr>
            <p:spPr>
              <a:xfrm>
                <a:off x="5222435" y="1243718"/>
                <a:ext cx="641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𝑆</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𝑆</m:t>
                          </m:r>
                        </m:sub>
                      </m:sSub>
                    </m:oMath>
                  </m:oMathPara>
                </a14:m>
                <a:endParaRPr lang="en-US" dirty="0"/>
              </a:p>
            </p:txBody>
          </p:sp>
        </mc:Choice>
        <mc:Fallback xmlns="">
          <p:sp>
            <p:nvSpPr>
              <p:cNvPr id="13" name="Rectangle 12">
                <a:extLst>
                  <a:ext uri="{FF2B5EF4-FFF2-40B4-BE49-F238E27FC236}">
                    <a16:creationId xmlns:a16="http://schemas.microsoft.com/office/drawing/2014/main" id="{50DF389A-9B28-6A4F-AAEB-D723624F394E}"/>
                  </a:ext>
                </a:extLst>
              </p:cNvPr>
              <p:cNvSpPr>
                <a:spLocks noRot="1" noChangeAspect="1" noMove="1" noResize="1" noEditPoints="1" noAdjustHandles="1" noChangeArrowheads="1" noChangeShapeType="1" noTextEdit="1"/>
              </p:cNvSpPr>
              <p:nvPr/>
            </p:nvSpPr>
            <p:spPr>
              <a:xfrm>
                <a:off x="5222435" y="1243718"/>
                <a:ext cx="641009"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8FAAB0E-2ADC-3D42-84F0-82B2D2FF02FB}"/>
                  </a:ext>
                </a:extLst>
              </p:cNvPr>
              <p:cNvSpPr/>
              <p:nvPr/>
            </p:nvSpPr>
            <p:spPr>
              <a:xfrm>
                <a:off x="5222435" y="2377976"/>
                <a:ext cx="68743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𝑅</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𝑅</m:t>
                          </m:r>
                        </m:sub>
                      </m:sSub>
                    </m:oMath>
                  </m:oMathPara>
                </a14:m>
                <a:endParaRPr lang="en-US" dirty="0"/>
              </a:p>
            </p:txBody>
          </p:sp>
        </mc:Choice>
        <mc:Fallback xmlns="">
          <p:sp>
            <p:nvSpPr>
              <p:cNvPr id="14" name="Rectangle 13">
                <a:extLst>
                  <a:ext uri="{FF2B5EF4-FFF2-40B4-BE49-F238E27FC236}">
                    <a16:creationId xmlns:a16="http://schemas.microsoft.com/office/drawing/2014/main" id="{E8FAAB0E-2ADC-3D42-84F0-82B2D2FF02FB}"/>
                  </a:ext>
                </a:extLst>
              </p:cNvPr>
              <p:cNvSpPr>
                <a:spLocks noRot="1" noChangeAspect="1" noMove="1" noResize="1" noEditPoints="1" noAdjustHandles="1" noChangeArrowheads="1" noChangeShapeType="1" noTextEdit="1"/>
              </p:cNvSpPr>
              <p:nvPr/>
            </p:nvSpPr>
            <p:spPr>
              <a:xfrm>
                <a:off x="5222435" y="2377976"/>
                <a:ext cx="687431"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BD19181-7973-D74B-99D3-83D8441425CC}"/>
                  </a:ext>
                </a:extLst>
              </p:cNvPr>
              <p:cNvSpPr/>
              <p:nvPr/>
            </p:nvSpPr>
            <p:spPr>
              <a:xfrm>
                <a:off x="6508456" y="1076567"/>
                <a:ext cx="9222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𝑆</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5" name="Rectangle 14">
                <a:extLst>
                  <a:ext uri="{FF2B5EF4-FFF2-40B4-BE49-F238E27FC236}">
                    <a16:creationId xmlns:a16="http://schemas.microsoft.com/office/drawing/2014/main" id="{ABD19181-7973-D74B-99D3-83D8441425CC}"/>
                  </a:ext>
                </a:extLst>
              </p:cNvPr>
              <p:cNvSpPr>
                <a:spLocks noRot="1" noChangeAspect="1" noMove="1" noResize="1" noEditPoints="1" noAdjustHandles="1" noChangeArrowheads="1" noChangeShapeType="1" noTextEdit="1"/>
              </p:cNvSpPr>
              <p:nvPr/>
            </p:nvSpPr>
            <p:spPr>
              <a:xfrm>
                <a:off x="6508456" y="1076567"/>
                <a:ext cx="922240" cy="369332"/>
              </a:xfrm>
              <a:prstGeom prst="rect">
                <a:avLst/>
              </a:prstGeom>
              <a:blipFill>
                <a:blip r:embed="rId6"/>
                <a:stretch>
                  <a:fillRect b="-13333"/>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8152D06-5E7D-364A-B978-3C53BEED46BE}"/>
              </a:ext>
            </a:extLst>
          </p:cNvPr>
          <p:cNvCxnSpPr>
            <a:cxnSpLocks/>
          </p:cNvCxnSpPr>
          <p:nvPr/>
        </p:nvCxnSpPr>
        <p:spPr>
          <a:xfrm>
            <a:off x="6491396" y="1516625"/>
            <a:ext cx="30437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826ED1F-0C71-5347-A0B0-DACFD737ED9D}"/>
                  </a:ext>
                </a:extLst>
              </p:cNvPr>
              <p:cNvSpPr/>
              <p:nvPr/>
            </p:nvSpPr>
            <p:spPr>
              <a:xfrm>
                <a:off x="6508456" y="2694056"/>
                <a:ext cx="9454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𝑅</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7" name="Rectangle 16">
                <a:extLst>
                  <a:ext uri="{FF2B5EF4-FFF2-40B4-BE49-F238E27FC236}">
                    <a16:creationId xmlns:a16="http://schemas.microsoft.com/office/drawing/2014/main" id="{1826ED1F-0C71-5347-A0B0-DACFD737ED9D}"/>
                  </a:ext>
                </a:extLst>
              </p:cNvPr>
              <p:cNvSpPr>
                <a:spLocks noRot="1" noChangeAspect="1" noMove="1" noResize="1" noEditPoints="1" noAdjustHandles="1" noChangeArrowheads="1" noChangeShapeType="1" noTextEdit="1"/>
              </p:cNvSpPr>
              <p:nvPr/>
            </p:nvSpPr>
            <p:spPr>
              <a:xfrm>
                <a:off x="6508456" y="2694056"/>
                <a:ext cx="945452" cy="369332"/>
              </a:xfrm>
              <a:prstGeom prst="rect">
                <a:avLst/>
              </a:prstGeom>
              <a:blipFill>
                <a:blip r:embed="rId7"/>
                <a:stretch>
                  <a:fillRect b="-1333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8BD61A4-1857-1B48-B7AE-7D8D15ABD184}"/>
              </a:ext>
            </a:extLst>
          </p:cNvPr>
          <p:cNvCxnSpPr>
            <a:cxnSpLocks/>
          </p:cNvCxnSpPr>
          <p:nvPr/>
        </p:nvCxnSpPr>
        <p:spPr>
          <a:xfrm>
            <a:off x="6482697" y="2653531"/>
            <a:ext cx="30437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065C9FB-E03A-B947-AD89-E79A33DF4E16}"/>
              </a:ext>
            </a:extLst>
          </p:cNvPr>
          <p:cNvCxnSpPr>
            <a:cxnSpLocks/>
            <a:stCxn id="7" idx="1"/>
          </p:cNvCxnSpPr>
          <p:nvPr/>
        </p:nvCxnSpPr>
        <p:spPr>
          <a:xfrm flipH="1">
            <a:off x="5357731" y="1516627"/>
            <a:ext cx="681890" cy="5814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0024D66-C6C3-244A-9B23-912A99AA2B0A}"/>
                  </a:ext>
                </a:extLst>
              </p:cNvPr>
              <p:cNvSpPr/>
              <p:nvPr/>
            </p:nvSpPr>
            <p:spPr>
              <a:xfrm>
                <a:off x="5629034" y="1714852"/>
                <a:ext cx="3483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𝜏</m:t>
                      </m:r>
                    </m:oMath>
                  </m:oMathPara>
                </a14:m>
                <a:endParaRPr lang="en-US" dirty="0"/>
              </a:p>
            </p:txBody>
          </p:sp>
        </mc:Choice>
        <mc:Fallback xmlns="">
          <p:sp>
            <p:nvSpPr>
              <p:cNvPr id="27" name="Rectangle 26">
                <a:extLst>
                  <a:ext uri="{FF2B5EF4-FFF2-40B4-BE49-F238E27FC236}">
                    <a16:creationId xmlns:a16="http://schemas.microsoft.com/office/drawing/2014/main" id="{E0024D66-C6C3-244A-9B23-912A99AA2B0A}"/>
                  </a:ext>
                </a:extLst>
              </p:cNvPr>
              <p:cNvSpPr>
                <a:spLocks noRot="1" noChangeAspect="1" noMove="1" noResize="1" noEditPoints="1" noAdjustHandles="1" noChangeArrowheads="1" noChangeShapeType="1" noTextEdit="1"/>
              </p:cNvSpPr>
              <p:nvPr/>
            </p:nvSpPr>
            <p:spPr>
              <a:xfrm>
                <a:off x="5629034" y="1714852"/>
                <a:ext cx="348300"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01EEA2E3-20B8-A146-8D0E-03241DBE7BB9}"/>
                  </a:ext>
                </a:extLst>
              </p:cNvPr>
              <p:cNvSpPr/>
              <p:nvPr/>
            </p:nvSpPr>
            <p:spPr>
              <a:xfrm>
                <a:off x="1182269" y="2449023"/>
                <a:ext cx="17213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𝑡𝑟𝑒𝑎𝑡𝑚𝑒𝑛𝑡</m:t>
                      </m:r>
                    </m:oMath>
                  </m:oMathPara>
                </a14:m>
                <a:endParaRPr lang="en-US" dirty="0"/>
              </a:p>
            </p:txBody>
          </p:sp>
        </mc:Choice>
        <mc:Fallback xmlns="">
          <p:sp>
            <p:nvSpPr>
              <p:cNvPr id="31" name="Rectangle 30">
                <a:extLst>
                  <a:ext uri="{FF2B5EF4-FFF2-40B4-BE49-F238E27FC236}">
                    <a16:creationId xmlns:a16="http://schemas.microsoft.com/office/drawing/2014/main" id="{01EEA2E3-20B8-A146-8D0E-03241DBE7BB9}"/>
                  </a:ext>
                </a:extLst>
              </p:cNvPr>
              <p:cNvSpPr>
                <a:spLocks noRot="1" noChangeAspect="1" noMove="1" noResize="1" noEditPoints="1" noAdjustHandles="1" noChangeArrowheads="1" noChangeShapeType="1" noTextEdit="1"/>
              </p:cNvSpPr>
              <p:nvPr/>
            </p:nvSpPr>
            <p:spPr>
              <a:xfrm>
                <a:off x="1182269" y="2449023"/>
                <a:ext cx="1721305" cy="369332"/>
              </a:xfrm>
              <a:prstGeom prst="rect">
                <a:avLst/>
              </a:prstGeom>
              <a:blipFill>
                <a:blip r:embed="rId9"/>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EAD20BF5-1669-C549-927D-6283B621426F}"/>
              </a:ext>
            </a:extLst>
          </p:cNvPr>
          <p:cNvSpPr txBox="1"/>
          <p:nvPr/>
        </p:nvSpPr>
        <p:spPr>
          <a:xfrm>
            <a:off x="9112469" y="6488668"/>
            <a:ext cx="3079531" cy="369332"/>
          </a:xfrm>
          <a:prstGeom prst="rect">
            <a:avLst/>
          </a:prstGeom>
          <a:noFill/>
        </p:spPr>
        <p:txBody>
          <a:bodyPr wrap="square" rtlCol="0">
            <a:spAutoFit/>
          </a:bodyPr>
          <a:lstStyle/>
          <a:p>
            <a:r>
              <a:rPr lang="en-US" dirty="0" err="1"/>
              <a:t>Lipsitch</a:t>
            </a:r>
            <a:r>
              <a:rPr lang="en-US" dirty="0"/>
              <a:t>, </a:t>
            </a:r>
            <a:r>
              <a:rPr lang="en-US" i="1" dirty="0"/>
              <a:t>Trends in Micro, </a:t>
            </a:r>
            <a:r>
              <a:rPr lang="en-US" dirty="0"/>
              <a:t>2001</a:t>
            </a:r>
          </a:p>
        </p:txBody>
      </p:sp>
      <p:pic>
        <p:nvPicPr>
          <p:cNvPr id="38" name="Picture 37" descr="A close up of a map&#10;&#10;Description automatically generated">
            <a:extLst>
              <a:ext uri="{FF2B5EF4-FFF2-40B4-BE49-F238E27FC236}">
                <a16:creationId xmlns:a16="http://schemas.microsoft.com/office/drawing/2014/main" id="{43EFEBA6-31A2-C640-BEA7-9FD25B8735C5}"/>
              </a:ext>
            </a:extLst>
          </p:cNvPr>
          <p:cNvPicPr>
            <a:picLocks noChangeAspect="1"/>
          </p:cNvPicPr>
          <p:nvPr/>
        </p:nvPicPr>
        <p:blipFill>
          <a:blip r:embed="rId10"/>
          <a:stretch>
            <a:fillRect/>
          </a:stretch>
        </p:blipFill>
        <p:spPr>
          <a:xfrm>
            <a:off x="458881" y="3370251"/>
            <a:ext cx="6057900" cy="3263900"/>
          </a:xfrm>
          <a:prstGeom prst="rect">
            <a:avLst/>
          </a:prstGeom>
        </p:spPr>
      </p:pic>
    </p:spTree>
    <p:extLst>
      <p:ext uri="{BB962C8B-B14F-4D97-AF65-F5344CB8AC3E}">
        <p14:creationId xmlns:p14="http://schemas.microsoft.com/office/powerpoint/2010/main" val="262972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12B62-793B-7C4B-842E-D42E756DAACC}"/>
              </a:ext>
            </a:extLst>
          </p:cNvPr>
          <p:cNvSpPr>
            <a:spLocks noGrp="1"/>
          </p:cNvSpPr>
          <p:nvPr>
            <p:ph type="title"/>
          </p:nvPr>
        </p:nvSpPr>
        <p:spPr/>
        <p:txBody>
          <a:bodyPr/>
          <a:lstStyle/>
          <a:p>
            <a:r>
              <a:rPr lang="en-US" dirty="0">
                <a:solidFill>
                  <a:srgbClr val="C00000"/>
                </a:solidFill>
              </a:rPr>
              <a:t>AMR Model Insights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975D1F1-ADFE-7F4E-BA40-F2AA4931FFC9}"/>
                  </a:ext>
                </a:extLst>
              </p:cNvPr>
              <p:cNvSpPr txBox="1"/>
              <p:nvPr/>
            </p:nvSpPr>
            <p:spPr>
              <a:xfrm>
                <a:off x="599089" y="3429000"/>
                <a:ext cx="6117021" cy="20095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𝑅</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𝑅</m:t>
                              </m:r>
                            </m:sub>
                          </m:sSub>
                          <m:d>
                            <m:dPr>
                              <m:ctrlPr>
                                <a:rPr lang="en-US" i="1">
                                  <a:latin typeface="Cambria Math" panose="02040503050406030204" pitchFamily="18" charset="0"/>
                                </a:rPr>
                              </m:ctrlPr>
                            </m:dPr>
                            <m:e>
                              <m:r>
                                <a:rPr lang="en-US" i="1">
                                  <a:latin typeface="Cambria Math" panose="02040503050406030204" pitchFamily="18" charset="0"/>
                                </a:rPr>
                                <m:t>𝑡</m:t>
                              </m:r>
                            </m:e>
                          </m:d>
                        </m:den>
                      </m:f>
                      <m:r>
                        <a:rPr lang="en-US" b="0" i="1" smtClean="0">
                          <a:latin typeface="Cambria Math" panose="02040503050406030204" pitchFamily="18" charset="0"/>
                        </a:rPr>
                        <m:t>=</m:t>
                      </m:r>
                      <m:r>
                        <a:rPr lang="en-US" b="0" i="1" smtClean="0">
                          <a:latin typeface="Cambria Math" panose="02040503050406030204" pitchFamily="18" charset="0"/>
                        </a:rPr>
                        <m:t>𝑝𝑟𝑜𝑝𝑜𝑟𝑡𝑖𝑜𝑛</m:t>
                      </m:r>
                      <m:r>
                        <a:rPr lang="en-US" b="0" i="1" smtClean="0">
                          <a:latin typeface="Cambria Math" panose="02040503050406030204" pitchFamily="18" charset="0"/>
                        </a:rPr>
                        <m:t> </m:t>
                      </m:r>
                      <m:r>
                        <a:rPr lang="en-US" b="0" i="1" smtClean="0">
                          <a:latin typeface="Cambria Math" panose="02040503050406030204" pitchFamily="18" charset="0"/>
                        </a:rPr>
                        <m:t>𝑟𝑒𝑠𝑖𝑠𝑡𝑎𝑛𝑡</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𝑙𝑜𝑔𝑖𝑡</m:t>
                      </m:r>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m:t>
                          </m:r>
                          <m:r>
                            <a:rPr lang="en-US" b="0" i="1" smtClean="0">
                              <a:latin typeface="Cambria Math" panose="02040503050406030204" pitchFamily="18" charset="0"/>
                            </a:rPr>
                            <m:t>𝑛</m:t>
                          </m:r>
                        </m:fName>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𝑜𝑑𝑑𝑠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𝑟𝑒𝑠𝑖𝑠𝑡𝑎𝑛𝑐𝑒</m:t>
                          </m:r>
                        </m:e>
                      </m:func>
                    </m:oMath>
                  </m:oMathPara>
                </a14:m>
                <a:endParaRPr lang="en-US" b="0"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𝑑𝐿</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𝑆</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𝑆</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𝜏</m:t>
                      </m:r>
                    </m:oMath>
                  </m:oMathPara>
                </a14:m>
                <a:endParaRPr lang="en-US" b="0" dirty="0"/>
              </a:p>
              <a:p>
                <a:r>
                  <a:rPr lang="en-US" dirty="0"/>
                  <a:t> </a:t>
                </a:r>
              </a:p>
            </p:txBody>
          </p:sp>
        </mc:Choice>
        <mc:Fallback xmlns="">
          <p:sp>
            <p:nvSpPr>
              <p:cNvPr id="5" name="TextBox 4">
                <a:extLst>
                  <a:ext uri="{FF2B5EF4-FFF2-40B4-BE49-F238E27FC236}">
                    <a16:creationId xmlns:a16="http://schemas.microsoft.com/office/drawing/2014/main" id="{7975D1F1-ADFE-7F4E-BA40-F2AA4931FFC9}"/>
                  </a:ext>
                </a:extLst>
              </p:cNvPr>
              <p:cNvSpPr txBox="1">
                <a:spLocks noRot="1" noChangeAspect="1" noMove="1" noResize="1" noEditPoints="1" noAdjustHandles="1" noChangeArrowheads="1" noChangeShapeType="1" noTextEdit="1"/>
              </p:cNvSpPr>
              <p:nvPr/>
            </p:nvSpPr>
            <p:spPr>
              <a:xfrm>
                <a:off x="599089" y="3429000"/>
                <a:ext cx="6117021" cy="200958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48F883-A760-694E-9255-04D85AAD05AA}"/>
                  </a:ext>
                </a:extLst>
              </p:cNvPr>
              <p:cNvSpPr/>
              <p:nvPr/>
            </p:nvSpPr>
            <p:spPr>
              <a:xfrm>
                <a:off x="296886" y="1509089"/>
                <a:ext cx="4540470" cy="1380634"/>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𝑆</m:t>
                          </m:r>
                        </m:e>
                      </m:acc>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𝑆</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𝑆</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𝑅</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𝑅</m:t>
                              </m:r>
                            </m:sub>
                          </m:sSub>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𝑆</m:t>
                      </m:r>
                    </m:oMath>
                  </m:oMathPara>
                </a14:m>
                <a:endParaRPr lang="en-US"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𝑆</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𝑆</m:t>
                          </m:r>
                        </m:sub>
                      </m:sSub>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 </m:t>
                          </m:r>
                        </m:e>
                      </m:d>
                    </m:oMath>
                  </m:oMathPara>
                </a14:m>
                <a:endParaRPr lang="en-US"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𝑅</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𝑅</m:t>
                          </m:r>
                        </m:sub>
                      </m:s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𝑅</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Rectangle 5">
                <a:extLst>
                  <a:ext uri="{FF2B5EF4-FFF2-40B4-BE49-F238E27FC236}">
                    <a16:creationId xmlns:a16="http://schemas.microsoft.com/office/drawing/2014/main" id="{8648F883-A760-694E-9255-04D85AAD05AA}"/>
                  </a:ext>
                </a:extLst>
              </p:cNvPr>
              <p:cNvSpPr>
                <a:spLocks noRot="1" noChangeAspect="1" noMove="1" noResize="1" noEditPoints="1" noAdjustHandles="1" noChangeArrowheads="1" noChangeShapeType="1" noTextEdit="1"/>
              </p:cNvSpPr>
              <p:nvPr/>
            </p:nvSpPr>
            <p:spPr>
              <a:xfrm>
                <a:off x="296886" y="1509089"/>
                <a:ext cx="4540470" cy="1380634"/>
              </a:xfrm>
              <a:prstGeom prst="rect">
                <a:avLst/>
              </a:prstGeom>
              <a:blipFill>
                <a:blip r:embed="rId3"/>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516E1DC-0C2D-AD49-A838-779406957927}"/>
              </a:ext>
            </a:extLst>
          </p:cNvPr>
          <p:cNvSpPr txBox="1"/>
          <p:nvPr/>
        </p:nvSpPr>
        <p:spPr>
          <a:xfrm>
            <a:off x="838199" y="5348911"/>
            <a:ext cx="5951483" cy="1200329"/>
          </a:xfrm>
          <a:prstGeom prst="rect">
            <a:avLst/>
          </a:prstGeom>
          <a:noFill/>
        </p:spPr>
        <p:txBody>
          <a:bodyPr wrap="square" rtlCol="0">
            <a:spAutoFit/>
          </a:bodyPr>
          <a:lstStyle/>
          <a:p>
            <a:r>
              <a:rPr lang="en-US" dirty="0"/>
              <a:t>Implications:</a:t>
            </a:r>
          </a:p>
          <a:p>
            <a:pPr marL="285750" indent="-285750">
              <a:buFont typeface="Arial" panose="020B0604020202020204" pitchFamily="34" charset="0"/>
              <a:buChar char="•"/>
            </a:pPr>
            <a:r>
              <a:rPr lang="en-US" dirty="0"/>
              <a:t>Log odds of resistance rises linearly with antibiotic use</a:t>
            </a:r>
          </a:p>
          <a:p>
            <a:pPr marL="285750" indent="-285750">
              <a:buFont typeface="Arial" panose="020B0604020202020204" pitchFamily="34" charset="0"/>
              <a:buChar char="•"/>
            </a:pPr>
            <a:r>
              <a:rPr lang="en-US" dirty="0"/>
              <a:t>Resistant organisms can be less transmissible and more virulent and still spread, in presence of antibiotics</a:t>
            </a: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E957FEC-D6A0-854A-B987-D4200024D010}"/>
                  </a:ext>
                </a:extLst>
              </p:cNvPr>
              <p:cNvSpPr/>
              <p:nvPr/>
            </p:nvSpPr>
            <p:spPr>
              <a:xfrm>
                <a:off x="7411824" y="4887246"/>
                <a:ext cx="342824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𝑆</m:t>
                              </m:r>
                            </m:sub>
                          </m:sSub>
                        </m:e>
                      </m:d>
                      <m:r>
                        <a:rPr lang="en-US" i="1">
                          <a:latin typeface="Cambria Math" panose="02040503050406030204" pitchFamily="18" charset="0"/>
                        </a:rPr>
                        <m:t>𝑆</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𝑆</m:t>
                              </m:r>
                            </m:sub>
                          </m:sSub>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&gt;0</m:t>
                      </m:r>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&gt;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𝑆</m:t>
                              </m:r>
                            </m:sub>
                          </m:sSub>
                        </m:e>
                      </m:d>
                      <m:r>
                        <a:rPr lang="en-US" b="0" i="1" smtClean="0">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𝑆</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𝑅</m:t>
                              </m:r>
                            </m:sub>
                          </m:sSub>
                        </m:e>
                      </m:d>
                      <m:r>
                        <a:rPr lang="en-US" i="1">
                          <a:latin typeface="Cambria Math" panose="02040503050406030204" pitchFamily="18" charset="0"/>
                        </a:rPr>
                        <m:t>𝑆</m:t>
                      </m:r>
                    </m:oMath>
                  </m:oMathPara>
                </a14:m>
                <a:endParaRPr lang="en-US" dirty="0">
                  <a:ea typeface="Cambria Math" panose="02040503050406030204" pitchFamily="18" charset="0"/>
                </a:endParaRPr>
              </a:p>
              <a:p>
                <a:endParaRPr lang="en-US" dirty="0"/>
              </a:p>
            </p:txBody>
          </p:sp>
        </mc:Choice>
        <mc:Fallback xmlns="">
          <p:sp>
            <p:nvSpPr>
              <p:cNvPr id="8" name="Rectangle 7">
                <a:extLst>
                  <a:ext uri="{FF2B5EF4-FFF2-40B4-BE49-F238E27FC236}">
                    <a16:creationId xmlns:a16="http://schemas.microsoft.com/office/drawing/2014/main" id="{1E957FEC-D6A0-854A-B987-D4200024D010}"/>
                  </a:ext>
                </a:extLst>
              </p:cNvPr>
              <p:cNvSpPr>
                <a:spLocks noRot="1" noChangeAspect="1" noMove="1" noResize="1" noEditPoints="1" noAdjustHandles="1" noChangeArrowheads="1" noChangeShapeType="1" noTextEdit="1"/>
              </p:cNvSpPr>
              <p:nvPr/>
            </p:nvSpPr>
            <p:spPr>
              <a:xfrm>
                <a:off x="7411824" y="4887246"/>
                <a:ext cx="3428246" cy="923330"/>
              </a:xfrm>
              <a:prstGeom prst="rect">
                <a:avLst/>
              </a:prstGeom>
              <a:blipFill>
                <a:blip r:embed="rId4"/>
                <a:stretch>
                  <a:fillRect/>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8B1C90B0-BA01-304A-AF3A-63B58190B4C5}"/>
              </a:ext>
            </a:extLst>
          </p:cNvPr>
          <p:cNvSpPr/>
          <p:nvPr/>
        </p:nvSpPr>
        <p:spPr>
          <a:xfrm rot="16200000">
            <a:off x="8574746" y="5392844"/>
            <a:ext cx="199477" cy="63598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010B5D8C-DDA3-6A47-99B1-20477FF7ECA4}"/>
              </a:ext>
            </a:extLst>
          </p:cNvPr>
          <p:cNvSpPr/>
          <p:nvPr/>
        </p:nvSpPr>
        <p:spPr>
          <a:xfrm rot="16200000">
            <a:off x="9816536" y="5392844"/>
            <a:ext cx="199477" cy="63598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DFA01C57-B659-5D47-8AC7-CB562DC6A43A}"/>
              </a:ext>
            </a:extLst>
          </p:cNvPr>
          <p:cNvSpPr txBox="1"/>
          <p:nvPr/>
        </p:nvSpPr>
        <p:spPr>
          <a:xfrm>
            <a:off x="8175242" y="5817811"/>
            <a:ext cx="998483" cy="646331"/>
          </a:xfrm>
          <a:prstGeom prst="rect">
            <a:avLst/>
          </a:prstGeom>
          <a:noFill/>
        </p:spPr>
        <p:txBody>
          <a:bodyPr wrap="square" rtlCol="0">
            <a:spAutoFit/>
          </a:bodyPr>
          <a:lstStyle/>
          <a:p>
            <a:pPr algn="ctr"/>
            <a:r>
              <a:rPr lang="en-US" dirty="0"/>
              <a:t>More virulent</a:t>
            </a:r>
          </a:p>
        </p:txBody>
      </p:sp>
      <p:sp>
        <p:nvSpPr>
          <p:cNvPr id="13" name="TextBox 12">
            <a:extLst>
              <a:ext uri="{FF2B5EF4-FFF2-40B4-BE49-F238E27FC236}">
                <a16:creationId xmlns:a16="http://schemas.microsoft.com/office/drawing/2014/main" id="{85C56054-F801-EB4E-A960-A18C90BB68F1}"/>
              </a:ext>
            </a:extLst>
          </p:cNvPr>
          <p:cNvSpPr txBox="1"/>
          <p:nvPr/>
        </p:nvSpPr>
        <p:spPr>
          <a:xfrm>
            <a:off x="9145685" y="5810576"/>
            <a:ext cx="1582920" cy="646331"/>
          </a:xfrm>
          <a:prstGeom prst="rect">
            <a:avLst/>
          </a:prstGeom>
          <a:noFill/>
        </p:spPr>
        <p:txBody>
          <a:bodyPr wrap="square" rtlCol="0">
            <a:spAutoFit/>
          </a:bodyPr>
          <a:lstStyle/>
          <a:p>
            <a:pPr algn="ctr"/>
            <a:r>
              <a:rPr lang="en-US" dirty="0"/>
              <a:t>Less Transmissible</a:t>
            </a:r>
          </a:p>
        </p:txBody>
      </p:sp>
      <p:pic>
        <p:nvPicPr>
          <p:cNvPr id="16" name="Picture 15" descr="A screenshot of a cell phone&#10;&#10;Description automatically generated">
            <a:extLst>
              <a:ext uri="{FF2B5EF4-FFF2-40B4-BE49-F238E27FC236}">
                <a16:creationId xmlns:a16="http://schemas.microsoft.com/office/drawing/2014/main" id="{AA23D4A1-EC89-804D-B7FD-0DFD0A2A6D59}"/>
              </a:ext>
            </a:extLst>
          </p:cNvPr>
          <p:cNvPicPr>
            <a:picLocks noChangeAspect="1"/>
          </p:cNvPicPr>
          <p:nvPr/>
        </p:nvPicPr>
        <p:blipFill>
          <a:blip r:embed="rId5"/>
          <a:stretch>
            <a:fillRect/>
          </a:stretch>
        </p:blipFill>
        <p:spPr>
          <a:xfrm>
            <a:off x="6349388" y="105021"/>
            <a:ext cx="5648673" cy="3822269"/>
          </a:xfrm>
          <a:prstGeom prst="rect">
            <a:avLst/>
          </a:prstGeom>
        </p:spPr>
      </p:pic>
      <p:sp>
        <p:nvSpPr>
          <p:cNvPr id="17" name="TextBox 16">
            <a:extLst>
              <a:ext uri="{FF2B5EF4-FFF2-40B4-BE49-F238E27FC236}">
                <a16:creationId xmlns:a16="http://schemas.microsoft.com/office/drawing/2014/main" id="{4BDA00FB-3E4D-D444-90C0-08C92A17A126}"/>
              </a:ext>
            </a:extLst>
          </p:cNvPr>
          <p:cNvSpPr txBox="1"/>
          <p:nvPr/>
        </p:nvSpPr>
        <p:spPr>
          <a:xfrm>
            <a:off x="9432609" y="3883551"/>
            <a:ext cx="2591992" cy="369332"/>
          </a:xfrm>
          <a:prstGeom prst="rect">
            <a:avLst/>
          </a:prstGeom>
          <a:noFill/>
        </p:spPr>
        <p:txBody>
          <a:bodyPr wrap="none" rtlCol="0">
            <a:spAutoFit/>
          </a:bodyPr>
          <a:lstStyle/>
          <a:p>
            <a:r>
              <a:rPr lang="en-US" dirty="0" err="1"/>
              <a:t>Bronzwaer</a:t>
            </a:r>
            <a:r>
              <a:rPr lang="en-US" dirty="0"/>
              <a:t> et al, </a:t>
            </a:r>
            <a:r>
              <a:rPr lang="en-US" i="1" dirty="0"/>
              <a:t>EID </a:t>
            </a:r>
            <a:r>
              <a:rPr lang="en-US" dirty="0"/>
              <a:t>2002</a:t>
            </a:r>
          </a:p>
        </p:txBody>
      </p:sp>
    </p:spTree>
    <p:extLst>
      <p:ext uri="{BB962C8B-B14F-4D97-AF65-F5344CB8AC3E}">
        <p14:creationId xmlns:p14="http://schemas.microsoft.com/office/powerpoint/2010/main" val="285507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2FBC-6FD2-5043-B300-4D630742A7F7}"/>
              </a:ext>
            </a:extLst>
          </p:cNvPr>
          <p:cNvSpPr>
            <a:spLocks noGrp="1"/>
          </p:cNvSpPr>
          <p:nvPr>
            <p:ph type="title"/>
          </p:nvPr>
        </p:nvSpPr>
        <p:spPr>
          <a:xfrm>
            <a:off x="242454" y="-37399"/>
            <a:ext cx="10515600" cy="825676"/>
          </a:xfrm>
        </p:spPr>
        <p:txBody>
          <a:bodyPr/>
          <a:lstStyle/>
          <a:p>
            <a:r>
              <a:rPr lang="en-US" dirty="0">
                <a:solidFill>
                  <a:srgbClr val="C00000"/>
                </a:solidFill>
              </a:rPr>
              <a:t>AMR and fitness</a:t>
            </a:r>
          </a:p>
        </p:txBody>
      </p:sp>
      <p:pic>
        <p:nvPicPr>
          <p:cNvPr id="6" name="Picture 5" descr="A screenshot of a cell phone&#10;&#10;Description automatically generated">
            <a:extLst>
              <a:ext uri="{FF2B5EF4-FFF2-40B4-BE49-F238E27FC236}">
                <a16:creationId xmlns:a16="http://schemas.microsoft.com/office/drawing/2014/main" id="{E3E427D7-7B95-2446-9C60-BD25E2506460}"/>
              </a:ext>
            </a:extLst>
          </p:cNvPr>
          <p:cNvPicPr>
            <a:picLocks noChangeAspect="1"/>
          </p:cNvPicPr>
          <p:nvPr/>
        </p:nvPicPr>
        <p:blipFill>
          <a:blip r:embed="rId2"/>
          <a:stretch>
            <a:fillRect/>
          </a:stretch>
        </p:blipFill>
        <p:spPr>
          <a:xfrm>
            <a:off x="242454" y="675838"/>
            <a:ext cx="5569767" cy="2375557"/>
          </a:xfrm>
          <a:prstGeom prst="rect">
            <a:avLst/>
          </a:prstGeom>
        </p:spPr>
      </p:pic>
      <p:sp>
        <p:nvSpPr>
          <p:cNvPr id="7" name="TextBox 6">
            <a:extLst>
              <a:ext uri="{FF2B5EF4-FFF2-40B4-BE49-F238E27FC236}">
                <a16:creationId xmlns:a16="http://schemas.microsoft.com/office/drawing/2014/main" id="{13BC3F63-6D3C-A34E-B2AE-3CADF7E05858}"/>
              </a:ext>
            </a:extLst>
          </p:cNvPr>
          <p:cNvSpPr txBox="1"/>
          <p:nvPr/>
        </p:nvSpPr>
        <p:spPr>
          <a:xfrm>
            <a:off x="0" y="6126891"/>
            <a:ext cx="4599709" cy="646331"/>
          </a:xfrm>
          <a:prstGeom prst="rect">
            <a:avLst/>
          </a:prstGeom>
          <a:noFill/>
        </p:spPr>
        <p:txBody>
          <a:bodyPr wrap="square" rtlCol="0">
            <a:spAutoFit/>
          </a:bodyPr>
          <a:lstStyle/>
          <a:p>
            <a:r>
              <a:rPr lang="en-US" dirty="0"/>
              <a:t>Andersson and Hughes, </a:t>
            </a:r>
            <a:r>
              <a:rPr lang="en-US" i="1" dirty="0"/>
              <a:t>Nat Micro </a:t>
            </a:r>
            <a:r>
              <a:rPr lang="en-US" dirty="0"/>
              <a:t>2010</a:t>
            </a:r>
          </a:p>
          <a:p>
            <a:r>
              <a:rPr lang="en-US" dirty="0"/>
              <a:t>Melnyk et al, </a:t>
            </a:r>
            <a:r>
              <a:rPr lang="en-US" i="1" dirty="0" err="1"/>
              <a:t>Evol</a:t>
            </a:r>
            <a:r>
              <a:rPr lang="en-US" i="1" dirty="0"/>
              <a:t> Appl, </a:t>
            </a:r>
            <a:r>
              <a:rPr lang="en-US" dirty="0"/>
              <a:t>2015</a:t>
            </a:r>
          </a:p>
        </p:txBody>
      </p:sp>
      <p:pic>
        <p:nvPicPr>
          <p:cNvPr id="9" name="Picture 8" descr="A screenshot of a cell phone&#10;&#10;Description automatically generated">
            <a:extLst>
              <a:ext uri="{FF2B5EF4-FFF2-40B4-BE49-F238E27FC236}">
                <a16:creationId xmlns:a16="http://schemas.microsoft.com/office/drawing/2014/main" id="{8408F1CF-BC82-0647-9C9A-47E1FC0E0256}"/>
              </a:ext>
            </a:extLst>
          </p:cNvPr>
          <p:cNvPicPr>
            <a:picLocks noChangeAspect="1"/>
          </p:cNvPicPr>
          <p:nvPr/>
        </p:nvPicPr>
        <p:blipFill>
          <a:blip r:embed="rId3"/>
          <a:stretch>
            <a:fillRect/>
          </a:stretch>
        </p:blipFill>
        <p:spPr>
          <a:xfrm>
            <a:off x="6096000" y="675838"/>
            <a:ext cx="5981700" cy="5816600"/>
          </a:xfrm>
          <a:prstGeom prst="rect">
            <a:avLst/>
          </a:prstGeom>
        </p:spPr>
      </p:pic>
      <p:pic>
        <p:nvPicPr>
          <p:cNvPr id="11" name="Picture 10" descr="A close up of a map&#10;&#10;Description automatically generated">
            <a:extLst>
              <a:ext uri="{FF2B5EF4-FFF2-40B4-BE49-F238E27FC236}">
                <a16:creationId xmlns:a16="http://schemas.microsoft.com/office/drawing/2014/main" id="{CEF05472-B7E9-934F-97D1-210A235A0F8D}"/>
              </a:ext>
            </a:extLst>
          </p:cNvPr>
          <p:cNvPicPr>
            <a:picLocks noChangeAspect="1"/>
          </p:cNvPicPr>
          <p:nvPr/>
        </p:nvPicPr>
        <p:blipFill rotWithShape="1">
          <a:blip r:embed="rId4"/>
          <a:srcRect t="10258" b="2093"/>
          <a:stretch/>
        </p:blipFill>
        <p:spPr>
          <a:xfrm>
            <a:off x="468544" y="3121363"/>
            <a:ext cx="3454400" cy="3005528"/>
          </a:xfrm>
          <a:prstGeom prst="rect">
            <a:avLst/>
          </a:prstGeom>
        </p:spPr>
      </p:pic>
    </p:spTree>
    <p:extLst>
      <p:ext uri="{BB962C8B-B14F-4D97-AF65-F5344CB8AC3E}">
        <p14:creationId xmlns:p14="http://schemas.microsoft.com/office/powerpoint/2010/main" val="46041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5EE8E-7806-6748-9F9C-EC9BF83CF359}"/>
              </a:ext>
            </a:extLst>
          </p:cNvPr>
          <p:cNvSpPr>
            <a:spLocks noGrp="1"/>
          </p:cNvSpPr>
          <p:nvPr>
            <p:ph type="title"/>
          </p:nvPr>
        </p:nvSpPr>
        <p:spPr/>
        <p:txBody>
          <a:bodyPr/>
          <a:lstStyle/>
          <a:p>
            <a:r>
              <a:rPr lang="en-US" dirty="0">
                <a:solidFill>
                  <a:srgbClr val="C00000"/>
                </a:solidFill>
              </a:rPr>
              <a:t>Exploiting fitness deficits for therapy</a:t>
            </a:r>
          </a:p>
        </p:txBody>
      </p:sp>
      <p:sp>
        <p:nvSpPr>
          <p:cNvPr id="3" name="Content Placeholder 2">
            <a:extLst>
              <a:ext uri="{FF2B5EF4-FFF2-40B4-BE49-F238E27FC236}">
                <a16:creationId xmlns:a16="http://schemas.microsoft.com/office/drawing/2014/main" id="{928B5751-60BB-FB47-92DF-9F9A340A5CE7}"/>
              </a:ext>
            </a:extLst>
          </p:cNvPr>
          <p:cNvSpPr>
            <a:spLocks noGrp="1"/>
          </p:cNvSpPr>
          <p:nvPr>
            <p:ph idx="1"/>
          </p:nvPr>
        </p:nvSpPr>
        <p:spPr/>
        <p:txBody>
          <a:bodyPr/>
          <a:lstStyle/>
          <a:p>
            <a:r>
              <a:rPr lang="en-US" dirty="0"/>
              <a:t>In medicine, we sometimes intentionally give an antimicrobial to which an organism is resistant, in order to maintain that variant that is less fit, and then treat with a second antimicrobial to kill that population of organisms</a:t>
            </a:r>
          </a:p>
          <a:p>
            <a:r>
              <a:rPr lang="en-US" dirty="0"/>
              <a:t>Examples: </a:t>
            </a:r>
          </a:p>
          <a:p>
            <a:pPr lvl="1"/>
            <a:r>
              <a:rPr lang="en-US" dirty="0"/>
              <a:t>M184V mutation in HIV confers resistance to lamivudine, but decrease replication fitness by 4-8%, increases reverse transcriptase fidelity, decreasing further spontaneous mutagenesis, and increases susceptibility to other ARVs.</a:t>
            </a:r>
          </a:p>
          <a:p>
            <a:pPr lvl="1"/>
            <a:r>
              <a:rPr lang="en-US" dirty="0"/>
              <a:t>MRSA with </a:t>
            </a:r>
            <a:r>
              <a:rPr lang="en-US" dirty="0" err="1"/>
              <a:t>VanA</a:t>
            </a:r>
            <a:r>
              <a:rPr lang="en-US" dirty="0"/>
              <a:t>-type resistance to Vancomycin have 20-38% reduction in fitness, but only in the presence of Vancomycin. </a:t>
            </a:r>
          </a:p>
        </p:txBody>
      </p:sp>
    </p:spTree>
    <p:extLst>
      <p:ext uri="{BB962C8B-B14F-4D97-AF65-F5344CB8AC3E}">
        <p14:creationId xmlns:p14="http://schemas.microsoft.com/office/powerpoint/2010/main" val="168124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E3DBB5-23DB-4149-8261-AFCB031FE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38" y="1306727"/>
            <a:ext cx="6489520" cy="4244546"/>
          </a:xfrm>
          <a:prstGeom prst="rect">
            <a:avLst/>
          </a:prstGeom>
        </p:spPr>
      </p:pic>
      <p:sp>
        <p:nvSpPr>
          <p:cNvPr id="2" name="TextBox 1">
            <a:extLst>
              <a:ext uri="{FF2B5EF4-FFF2-40B4-BE49-F238E27FC236}">
                <a16:creationId xmlns:a16="http://schemas.microsoft.com/office/drawing/2014/main" id="{ECB6668A-1590-3F41-888F-FD03AC0F67D8}"/>
              </a:ext>
            </a:extLst>
          </p:cNvPr>
          <p:cNvSpPr txBox="1"/>
          <p:nvPr/>
        </p:nvSpPr>
        <p:spPr>
          <a:xfrm>
            <a:off x="1173892" y="234778"/>
            <a:ext cx="5140411" cy="646331"/>
          </a:xfrm>
          <a:prstGeom prst="rect">
            <a:avLst/>
          </a:prstGeom>
          <a:noFill/>
        </p:spPr>
        <p:txBody>
          <a:bodyPr wrap="square" rtlCol="0">
            <a:spAutoFit/>
          </a:bodyPr>
          <a:lstStyle/>
          <a:p>
            <a:r>
              <a:rPr lang="en-US" sz="3600" dirty="0">
                <a:solidFill>
                  <a:srgbClr val="C00000"/>
                </a:solidFill>
              </a:rPr>
              <a:t>Cycling and Steering</a:t>
            </a:r>
          </a:p>
        </p:txBody>
      </p:sp>
      <p:pic>
        <p:nvPicPr>
          <p:cNvPr id="5" name="Picture 4">
            <a:extLst>
              <a:ext uri="{FF2B5EF4-FFF2-40B4-BE49-F238E27FC236}">
                <a16:creationId xmlns:a16="http://schemas.microsoft.com/office/drawing/2014/main" id="{BA6AD9B7-5257-FC4F-A111-71B72D43974A}"/>
              </a:ext>
            </a:extLst>
          </p:cNvPr>
          <p:cNvPicPr>
            <a:picLocks noChangeAspect="1"/>
          </p:cNvPicPr>
          <p:nvPr/>
        </p:nvPicPr>
        <p:blipFill>
          <a:blip r:embed="rId3"/>
          <a:stretch>
            <a:fillRect/>
          </a:stretch>
        </p:blipFill>
        <p:spPr>
          <a:xfrm>
            <a:off x="6560174" y="1989437"/>
            <a:ext cx="5631826" cy="2164835"/>
          </a:xfrm>
          <a:prstGeom prst="rect">
            <a:avLst/>
          </a:prstGeom>
        </p:spPr>
      </p:pic>
    </p:spTree>
    <p:extLst>
      <p:ext uri="{BB962C8B-B14F-4D97-AF65-F5344CB8AC3E}">
        <p14:creationId xmlns:p14="http://schemas.microsoft.com/office/powerpoint/2010/main" val="4153699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98516-E580-EC4D-8CCF-611BA6900696}"/>
              </a:ext>
            </a:extLst>
          </p:cNvPr>
          <p:cNvSpPr>
            <a:spLocks noGrp="1"/>
          </p:cNvSpPr>
          <p:nvPr>
            <p:ph type="title"/>
          </p:nvPr>
        </p:nvSpPr>
        <p:spPr>
          <a:xfrm>
            <a:off x="838200" y="-92075"/>
            <a:ext cx="10515600" cy="1325563"/>
          </a:xfrm>
        </p:spPr>
        <p:txBody>
          <a:bodyPr/>
          <a:lstStyle/>
          <a:p>
            <a:r>
              <a:rPr lang="en-US" dirty="0">
                <a:solidFill>
                  <a:srgbClr val="C00000"/>
                </a:solidFill>
              </a:rPr>
              <a:t>Are more antibiotics bad or good for AMR?</a:t>
            </a:r>
          </a:p>
        </p:txBody>
      </p:sp>
      <p:sp>
        <p:nvSpPr>
          <p:cNvPr id="5" name="Content Placeholder 4">
            <a:extLst>
              <a:ext uri="{FF2B5EF4-FFF2-40B4-BE49-F238E27FC236}">
                <a16:creationId xmlns:a16="http://schemas.microsoft.com/office/drawing/2014/main" id="{2904D19F-3F18-7D45-81FC-5270A7BC0C9F}"/>
              </a:ext>
            </a:extLst>
          </p:cNvPr>
          <p:cNvSpPr>
            <a:spLocks noGrp="1"/>
          </p:cNvSpPr>
          <p:nvPr>
            <p:ph idx="1"/>
          </p:nvPr>
        </p:nvSpPr>
        <p:spPr>
          <a:xfrm>
            <a:off x="838200" y="1233488"/>
            <a:ext cx="10515600" cy="1473629"/>
          </a:xfrm>
        </p:spPr>
        <p:txBody>
          <a:bodyPr/>
          <a:lstStyle/>
          <a:p>
            <a:pPr marL="0" indent="0">
              <a:buNone/>
            </a:pPr>
            <a:r>
              <a:rPr lang="en-US" dirty="0"/>
              <a:t>“Always complete the full prescription, even if you feel better, because stopping treatment early promotes the growth of drug-resistant bacteria” – World Health Organization, 2016</a:t>
            </a:r>
          </a:p>
          <a:p>
            <a:pPr marL="0" indent="0">
              <a:buNone/>
            </a:pPr>
            <a:endParaRPr lang="en-US" dirty="0"/>
          </a:p>
          <a:p>
            <a:pPr marL="0" indent="0">
              <a:buNone/>
            </a:pPr>
            <a:endParaRPr lang="en-US" dirty="0"/>
          </a:p>
        </p:txBody>
      </p:sp>
      <p:sp>
        <p:nvSpPr>
          <p:cNvPr id="7" name="Oval 6">
            <a:extLst>
              <a:ext uri="{FF2B5EF4-FFF2-40B4-BE49-F238E27FC236}">
                <a16:creationId xmlns:a16="http://schemas.microsoft.com/office/drawing/2014/main" id="{CD1889F7-290C-144C-A653-E8C323DB7261}"/>
              </a:ext>
            </a:extLst>
          </p:cNvPr>
          <p:cNvSpPr/>
          <p:nvPr/>
        </p:nvSpPr>
        <p:spPr>
          <a:xfrm>
            <a:off x="1717589" y="3429000"/>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06BA879-6250-164A-9878-65996048D4BC}"/>
              </a:ext>
            </a:extLst>
          </p:cNvPr>
          <p:cNvSpPr/>
          <p:nvPr/>
        </p:nvSpPr>
        <p:spPr>
          <a:xfrm>
            <a:off x="1629031" y="3618964"/>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797B461-52CF-374B-9BCA-B06E0067446F}"/>
              </a:ext>
            </a:extLst>
          </p:cNvPr>
          <p:cNvSpPr/>
          <p:nvPr/>
        </p:nvSpPr>
        <p:spPr>
          <a:xfrm>
            <a:off x="1837038" y="3618963"/>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B34D9F8-564A-BE4F-BA6B-E838BDE66429}"/>
              </a:ext>
            </a:extLst>
          </p:cNvPr>
          <p:cNvSpPr/>
          <p:nvPr/>
        </p:nvSpPr>
        <p:spPr>
          <a:xfrm>
            <a:off x="1954427" y="3484069"/>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2D5AF89-492A-2446-BBF9-CB58A01C1FA8}"/>
              </a:ext>
            </a:extLst>
          </p:cNvPr>
          <p:cNvSpPr/>
          <p:nvPr/>
        </p:nvSpPr>
        <p:spPr>
          <a:xfrm>
            <a:off x="1480751" y="3484068"/>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05745A6-56C4-644D-A081-FA9157EB590C}"/>
              </a:ext>
            </a:extLst>
          </p:cNvPr>
          <p:cNvSpPr/>
          <p:nvPr/>
        </p:nvSpPr>
        <p:spPr>
          <a:xfrm>
            <a:off x="1469422" y="3712669"/>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ADA5552-AA03-A64B-93EF-9619300EB661}"/>
              </a:ext>
            </a:extLst>
          </p:cNvPr>
          <p:cNvSpPr/>
          <p:nvPr/>
        </p:nvSpPr>
        <p:spPr>
          <a:xfrm>
            <a:off x="1690814" y="3820790"/>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1171E40-86AA-6E4C-9397-5D0B46943281}"/>
              </a:ext>
            </a:extLst>
          </p:cNvPr>
          <p:cNvSpPr/>
          <p:nvPr/>
        </p:nvSpPr>
        <p:spPr>
          <a:xfrm>
            <a:off x="1910146" y="3815642"/>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48C81E7-EB87-4C4D-8C0A-A39FBB36D5AA}"/>
              </a:ext>
            </a:extLst>
          </p:cNvPr>
          <p:cNvSpPr/>
          <p:nvPr/>
        </p:nvSpPr>
        <p:spPr>
          <a:xfrm>
            <a:off x="2071817" y="3679714"/>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C5B398D-FE60-F74A-A3CC-9F831F439CEA}"/>
              </a:ext>
            </a:extLst>
          </p:cNvPr>
          <p:cNvSpPr/>
          <p:nvPr/>
        </p:nvSpPr>
        <p:spPr>
          <a:xfrm>
            <a:off x="1536356" y="3882575"/>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F94939C-C6D3-C14A-A9C1-3C62328129DF}"/>
              </a:ext>
            </a:extLst>
          </p:cNvPr>
          <p:cNvSpPr/>
          <p:nvPr/>
        </p:nvSpPr>
        <p:spPr>
          <a:xfrm>
            <a:off x="1783491" y="3999964"/>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1176616-EA5C-8548-8553-186711B9D7B5}"/>
              </a:ext>
            </a:extLst>
          </p:cNvPr>
          <p:cNvSpPr/>
          <p:nvPr/>
        </p:nvSpPr>
        <p:spPr>
          <a:xfrm>
            <a:off x="1960600" y="3960297"/>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43FA5C0-CC9C-9C4F-A99F-74FC5AA1B449}"/>
              </a:ext>
            </a:extLst>
          </p:cNvPr>
          <p:cNvSpPr/>
          <p:nvPr/>
        </p:nvSpPr>
        <p:spPr>
          <a:xfrm>
            <a:off x="1854540" y="3322154"/>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E79847-24FC-264B-89B9-A185C352547D}"/>
              </a:ext>
            </a:extLst>
          </p:cNvPr>
          <p:cNvSpPr/>
          <p:nvPr/>
        </p:nvSpPr>
        <p:spPr>
          <a:xfrm>
            <a:off x="2133585" y="3858355"/>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288D324-2A3A-2343-A8FE-7648720BC1E1}"/>
              </a:ext>
            </a:extLst>
          </p:cNvPr>
          <p:cNvSpPr/>
          <p:nvPr/>
        </p:nvSpPr>
        <p:spPr>
          <a:xfrm>
            <a:off x="2183028" y="3501073"/>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5AD6121-A5F4-6F49-88AB-894A26F047C0}"/>
              </a:ext>
            </a:extLst>
          </p:cNvPr>
          <p:cNvSpPr/>
          <p:nvPr/>
        </p:nvSpPr>
        <p:spPr>
          <a:xfrm>
            <a:off x="2071816" y="3322648"/>
            <a:ext cx="111211" cy="11738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6521BF8-E8C2-FD40-8CAC-C3594ECF52A0}"/>
              </a:ext>
            </a:extLst>
          </p:cNvPr>
          <p:cNvSpPr txBox="1"/>
          <p:nvPr/>
        </p:nvSpPr>
        <p:spPr>
          <a:xfrm>
            <a:off x="2730814" y="3797103"/>
            <a:ext cx="1272747" cy="646331"/>
          </a:xfrm>
          <a:prstGeom prst="rect">
            <a:avLst/>
          </a:prstGeom>
          <a:noFill/>
        </p:spPr>
        <p:txBody>
          <a:bodyPr wrap="square" rtlCol="0">
            <a:spAutoFit/>
          </a:bodyPr>
          <a:lstStyle/>
          <a:p>
            <a:r>
              <a:rPr lang="en-US" dirty="0"/>
              <a:t>Inadequate treatment</a:t>
            </a:r>
          </a:p>
        </p:txBody>
      </p:sp>
      <p:cxnSp>
        <p:nvCxnSpPr>
          <p:cNvPr id="25" name="Straight Arrow Connector 24">
            <a:extLst>
              <a:ext uri="{FF2B5EF4-FFF2-40B4-BE49-F238E27FC236}">
                <a16:creationId xmlns:a16="http://schemas.microsoft.com/office/drawing/2014/main" id="{1F4C3D47-BE5A-464B-A268-F84CED9341A6}"/>
              </a:ext>
            </a:extLst>
          </p:cNvPr>
          <p:cNvCxnSpPr/>
          <p:nvPr/>
        </p:nvCxnSpPr>
        <p:spPr>
          <a:xfrm>
            <a:off x="2730814" y="3601457"/>
            <a:ext cx="1272747" cy="170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5835379E-3B7C-5241-AD9C-C668693C8ED5}"/>
              </a:ext>
            </a:extLst>
          </p:cNvPr>
          <p:cNvSpPr/>
          <p:nvPr/>
        </p:nvSpPr>
        <p:spPr>
          <a:xfrm>
            <a:off x="4547762" y="3363389"/>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E603976-C137-BC46-844E-0D6B39C19998}"/>
              </a:ext>
            </a:extLst>
          </p:cNvPr>
          <p:cNvSpPr/>
          <p:nvPr/>
        </p:nvSpPr>
        <p:spPr>
          <a:xfrm>
            <a:off x="4459204" y="3553353"/>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F7BADCC-5B5D-FF40-B3A9-3238FCA41696}"/>
              </a:ext>
            </a:extLst>
          </p:cNvPr>
          <p:cNvSpPr/>
          <p:nvPr/>
        </p:nvSpPr>
        <p:spPr>
          <a:xfrm>
            <a:off x="4667211" y="3553352"/>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58EAC40-3EDE-824C-A115-3F034202EC1A}"/>
              </a:ext>
            </a:extLst>
          </p:cNvPr>
          <p:cNvSpPr/>
          <p:nvPr/>
        </p:nvSpPr>
        <p:spPr>
          <a:xfrm>
            <a:off x="4784600" y="3418458"/>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9DD7FD2-4660-F84F-811D-42B7E13F0D68}"/>
              </a:ext>
            </a:extLst>
          </p:cNvPr>
          <p:cNvSpPr/>
          <p:nvPr/>
        </p:nvSpPr>
        <p:spPr>
          <a:xfrm>
            <a:off x="4310924" y="3418457"/>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69AD21E1-61AA-B040-BCB9-3A056CD77649}"/>
              </a:ext>
            </a:extLst>
          </p:cNvPr>
          <p:cNvSpPr/>
          <p:nvPr/>
        </p:nvSpPr>
        <p:spPr>
          <a:xfrm>
            <a:off x="4299595" y="3647058"/>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EEA7D4A-ADC9-434A-B08B-3AD07AECE482}"/>
              </a:ext>
            </a:extLst>
          </p:cNvPr>
          <p:cNvSpPr/>
          <p:nvPr/>
        </p:nvSpPr>
        <p:spPr>
          <a:xfrm>
            <a:off x="4520987" y="3755179"/>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E532FDB-F43A-1348-B1B4-92FC0FDD15D9}"/>
              </a:ext>
            </a:extLst>
          </p:cNvPr>
          <p:cNvSpPr/>
          <p:nvPr/>
        </p:nvSpPr>
        <p:spPr>
          <a:xfrm>
            <a:off x="4740319" y="3750031"/>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2438AB67-CC75-E741-A6C4-A301A4581709}"/>
              </a:ext>
            </a:extLst>
          </p:cNvPr>
          <p:cNvSpPr/>
          <p:nvPr/>
        </p:nvSpPr>
        <p:spPr>
          <a:xfrm>
            <a:off x="4901990" y="3614103"/>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868BBB38-9AD7-E74B-8B09-271A48880DF3}"/>
              </a:ext>
            </a:extLst>
          </p:cNvPr>
          <p:cNvSpPr/>
          <p:nvPr/>
        </p:nvSpPr>
        <p:spPr>
          <a:xfrm>
            <a:off x="4366529" y="3816964"/>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3E2C6D75-AF69-5F4D-A3BA-72D0BE84F3FB}"/>
              </a:ext>
            </a:extLst>
          </p:cNvPr>
          <p:cNvSpPr/>
          <p:nvPr/>
        </p:nvSpPr>
        <p:spPr>
          <a:xfrm>
            <a:off x="4613664" y="3934353"/>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041C9B06-3BE7-4541-AA6F-C069231110EB}"/>
              </a:ext>
            </a:extLst>
          </p:cNvPr>
          <p:cNvSpPr/>
          <p:nvPr/>
        </p:nvSpPr>
        <p:spPr>
          <a:xfrm>
            <a:off x="4790773" y="3894686"/>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59E6A5E-971A-DE4C-8EA1-E51193F2EC76}"/>
              </a:ext>
            </a:extLst>
          </p:cNvPr>
          <p:cNvSpPr/>
          <p:nvPr/>
        </p:nvSpPr>
        <p:spPr>
          <a:xfrm>
            <a:off x="4684713" y="3256543"/>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E70EEB7-83F0-7C45-AA12-69596CD60DE4}"/>
              </a:ext>
            </a:extLst>
          </p:cNvPr>
          <p:cNvSpPr/>
          <p:nvPr/>
        </p:nvSpPr>
        <p:spPr>
          <a:xfrm>
            <a:off x="4963758" y="3792744"/>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7569F878-5669-A64D-9302-4E20596B7AC3}"/>
              </a:ext>
            </a:extLst>
          </p:cNvPr>
          <p:cNvSpPr/>
          <p:nvPr/>
        </p:nvSpPr>
        <p:spPr>
          <a:xfrm>
            <a:off x="5013201" y="3435462"/>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34D01B2-6E09-644F-ABC6-A7E278A701AE}"/>
              </a:ext>
            </a:extLst>
          </p:cNvPr>
          <p:cNvSpPr/>
          <p:nvPr/>
        </p:nvSpPr>
        <p:spPr>
          <a:xfrm>
            <a:off x="4901989" y="3257037"/>
            <a:ext cx="111211" cy="11738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59914F2B-F0A8-3945-A564-A0C18E8328F6}"/>
              </a:ext>
            </a:extLst>
          </p:cNvPr>
          <p:cNvSpPr txBox="1"/>
          <p:nvPr/>
        </p:nvSpPr>
        <p:spPr>
          <a:xfrm>
            <a:off x="2181997" y="4547587"/>
            <a:ext cx="2228809" cy="646331"/>
          </a:xfrm>
          <a:prstGeom prst="rect">
            <a:avLst/>
          </a:prstGeom>
          <a:noFill/>
        </p:spPr>
        <p:txBody>
          <a:bodyPr wrap="square" rtlCol="0">
            <a:spAutoFit/>
          </a:bodyPr>
          <a:lstStyle/>
          <a:p>
            <a:r>
              <a:rPr lang="en-US" dirty="0"/>
              <a:t>“Hit hard and hit fast”</a:t>
            </a:r>
          </a:p>
          <a:p>
            <a:r>
              <a:rPr lang="en-US" dirty="0"/>
              <a:t>-Paul Ehrlich, 1913</a:t>
            </a:r>
          </a:p>
        </p:txBody>
      </p:sp>
      <p:pic>
        <p:nvPicPr>
          <p:cNvPr id="95" name="Picture 94" descr="A screenshot of a cell phone&#10;&#10;Description automatically generated">
            <a:extLst>
              <a:ext uri="{FF2B5EF4-FFF2-40B4-BE49-F238E27FC236}">
                <a16:creationId xmlns:a16="http://schemas.microsoft.com/office/drawing/2014/main" id="{0BB589AB-B13C-6540-8EB0-98CC2EE566F7}"/>
              </a:ext>
            </a:extLst>
          </p:cNvPr>
          <p:cNvPicPr>
            <a:picLocks noChangeAspect="1"/>
          </p:cNvPicPr>
          <p:nvPr/>
        </p:nvPicPr>
        <p:blipFill>
          <a:blip r:embed="rId2"/>
          <a:stretch>
            <a:fillRect/>
          </a:stretch>
        </p:blipFill>
        <p:spPr>
          <a:xfrm>
            <a:off x="6248847" y="3138617"/>
            <a:ext cx="5647356" cy="2258942"/>
          </a:xfrm>
          <a:prstGeom prst="rect">
            <a:avLst/>
          </a:prstGeom>
        </p:spPr>
      </p:pic>
    </p:spTree>
    <p:extLst>
      <p:ext uri="{BB962C8B-B14F-4D97-AF65-F5344CB8AC3E}">
        <p14:creationId xmlns:p14="http://schemas.microsoft.com/office/powerpoint/2010/main" val="407594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25F1-3704-0846-A015-BB510AE82C24}"/>
              </a:ext>
            </a:extLst>
          </p:cNvPr>
          <p:cNvSpPr>
            <a:spLocks noGrp="1"/>
          </p:cNvSpPr>
          <p:nvPr>
            <p:ph type="title"/>
          </p:nvPr>
        </p:nvSpPr>
        <p:spPr/>
        <p:txBody>
          <a:bodyPr/>
          <a:lstStyle/>
          <a:p>
            <a:r>
              <a:rPr lang="en-US" dirty="0">
                <a:solidFill>
                  <a:srgbClr val="C00000"/>
                </a:solidFill>
              </a:rPr>
              <a:t>Antimicrobial and AMR relationship complex at individual level</a:t>
            </a:r>
          </a:p>
        </p:txBody>
      </p:sp>
      <p:pic>
        <p:nvPicPr>
          <p:cNvPr id="5" name="Graphic 4">
            <a:extLst>
              <a:ext uri="{FF2B5EF4-FFF2-40B4-BE49-F238E27FC236}">
                <a16:creationId xmlns:a16="http://schemas.microsoft.com/office/drawing/2014/main" id="{B03203DC-D864-2249-B994-079BEA9ED7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490" y="2425014"/>
            <a:ext cx="4762500" cy="2971800"/>
          </a:xfrm>
          <a:prstGeom prst="rect">
            <a:avLst/>
          </a:prstGeom>
        </p:spPr>
      </p:pic>
      <p:pic>
        <p:nvPicPr>
          <p:cNvPr id="7" name="Picture 6" descr="A close up of a map&#10;&#10;Description automatically generated">
            <a:extLst>
              <a:ext uri="{FF2B5EF4-FFF2-40B4-BE49-F238E27FC236}">
                <a16:creationId xmlns:a16="http://schemas.microsoft.com/office/drawing/2014/main" id="{7C370792-2175-7041-942D-0198D5344157}"/>
              </a:ext>
            </a:extLst>
          </p:cNvPr>
          <p:cNvPicPr>
            <a:picLocks noChangeAspect="1"/>
          </p:cNvPicPr>
          <p:nvPr/>
        </p:nvPicPr>
        <p:blipFill>
          <a:blip r:embed="rId4"/>
          <a:stretch>
            <a:fillRect/>
          </a:stretch>
        </p:blipFill>
        <p:spPr>
          <a:xfrm>
            <a:off x="6095999" y="2362199"/>
            <a:ext cx="5717059" cy="3334951"/>
          </a:xfrm>
          <a:prstGeom prst="rect">
            <a:avLst/>
          </a:prstGeom>
        </p:spPr>
      </p:pic>
      <p:sp>
        <p:nvSpPr>
          <p:cNvPr id="8" name="TextBox 7">
            <a:extLst>
              <a:ext uri="{FF2B5EF4-FFF2-40B4-BE49-F238E27FC236}">
                <a16:creationId xmlns:a16="http://schemas.microsoft.com/office/drawing/2014/main" id="{40146634-B912-8B4F-80A2-71C022C375F3}"/>
              </a:ext>
            </a:extLst>
          </p:cNvPr>
          <p:cNvSpPr txBox="1"/>
          <p:nvPr/>
        </p:nvSpPr>
        <p:spPr>
          <a:xfrm>
            <a:off x="7624119" y="6413157"/>
            <a:ext cx="4567881" cy="369332"/>
          </a:xfrm>
          <a:prstGeom prst="rect">
            <a:avLst/>
          </a:prstGeom>
          <a:noFill/>
        </p:spPr>
        <p:txBody>
          <a:bodyPr wrap="square" rtlCol="0">
            <a:spAutoFit/>
          </a:bodyPr>
          <a:lstStyle/>
          <a:p>
            <a:r>
              <a:rPr lang="en-US" dirty="0" err="1"/>
              <a:t>Nachega</a:t>
            </a:r>
            <a:r>
              <a:rPr lang="en-US" dirty="0"/>
              <a:t> et al, </a:t>
            </a:r>
            <a:r>
              <a:rPr lang="en-US" i="1" dirty="0"/>
              <a:t>Infect </a:t>
            </a:r>
            <a:r>
              <a:rPr lang="en-US" i="1" dirty="0" err="1"/>
              <a:t>Disord</a:t>
            </a:r>
            <a:r>
              <a:rPr lang="en-US" i="1" dirty="0"/>
              <a:t> Drug Targets</a:t>
            </a:r>
            <a:r>
              <a:rPr lang="en-US" dirty="0"/>
              <a:t> 2011 </a:t>
            </a:r>
          </a:p>
        </p:txBody>
      </p:sp>
    </p:spTree>
    <p:extLst>
      <p:ext uri="{BB962C8B-B14F-4D97-AF65-F5344CB8AC3E}">
        <p14:creationId xmlns:p14="http://schemas.microsoft.com/office/powerpoint/2010/main" val="186654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C43D-5151-CC40-80E1-34C81A91D485}"/>
              </a:ext>
            </a:extLst>
          </p:cNvPr>
          <p:cNvSpPr>
            <a:spLocks noGrp="1"/>
          </p:cNvSpPr>
          <p:nvPr>
            <p:ph type="title"/>
          </p:nvPr>
        </p:nvSpPr>
        <p:spPr/>
        <p:txBody>
          <a:bodyPr/>
          <a:lstStyle/>
          <a:p>
            <a:r>
              <a:rPr lang="en-US" dirty="0">
                <a:solidFill>
                  <a:srgbClr val="C00000"/>
                </a:solidFill>
              </a:rPr>
              <a:t>Antibiotics in the environment</a:t>
            </a:r>
          </a:p>
        </p:txBody>
      </p:sp>
      <p:sp>
        <p:nvSpPr>
          <p:cNvPr id="3" name="Content Placeholder 2">
            <a:extLst>
              <a:ext uri="{FF2B5EF4-FFF2-40B4-BE49-F238E27FC236}">
                <a16:creationId xmlns:a16="http://schemas.microsoft.com/office/drawing/2014/main" id="{A064AE6F-12E3-C546-89E3-A37DE49B72B8}"/>
              </a:ext>
            </a:extLst>
          </p:cNvPr>
          <p:cNvSpPr>
            <a:spLocks noGrp="1"/>
          </p:cNvSpPr>
          <p:nvPr>
            <p:ph idx="1"/>
          </p:nvPr>
        </p:nvSpPr>
        <p:spPr>
          <a:xfrm>
            <a:off x="926757" y="1825625"/>
            <a:ext cx="10427043" cy="4351338"/>
          </a:xfrm>
        </p:spPr>
        <p:txBody>
          <a:bodyPr/>
          <a:lstStyle/>
          <a:p>
            <a:pPr marL="0" indent="0">
              <a:buNone/>
            </a:pPr>
            <a:r>
              <a:rPr lang="en-US" dirty="0"/>
              <a:t>&gt;70% of antibiotics used are used in livestock</a:t>
            </a:r>
          </a:p>
          <a:p>
            <a:pPr marL="0" indent="0">
              <a:buNone/>
            </a:pPr>
            <a:r>
              <a:rPr lang="en-US" dirty="0"/>
              <a:t>Pathways </a:t>
            </a:r>
          </a:p>
          <a:p>
            <a:r>
              <a:rPr lang="en-US" dirty="0"/>
              <a:t>Highly resistant bacteria observed in animals, may directly infect humans</a:t>
            </a:r>
          </a:p>
          <a:p>
            <a:r>
              <a:rPr lang="en-US" dirty="0"/>
              <a:t>Runoff of antibiotics into environment creating selective pressure in environmental bacteria or when ingested by humans</a:t>
            </a:r>
          </a:p>
        </p:txBody>
      </p:sp>
    </p:spTree>
    <p:extLst>
      <p:ext uri="{BB962C8B-B14F-4D97-AF65-F5344CB8AC3E}">
        <p14:creationId xmlns:p14="http://schemas.microsoft.com/office/powerpoint/2010/main" val="895657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knife&#10;&#10;Description automatically generated">
            <a:extLst>
              <a:ext uri="{FF2B5EF4-FFF2-40B4-BE49-F238E27FC236}">
                <a16:creationId xmlns:a16="http://schemas.microsoft.com/office/drawing/2014/main" id="{F63FBFC4-3922-4C49-AD11-BC5151447B11}"/>
              </a:ext>
            </a:extLst>
          </p:cNvPr>
          <p:cNvPicPr>
            <a:picLocks noChangeAspect="1"/>
          </p:cNvPicPr>
          <p:nvPr/>
        </p:nvPicPr>
        <p:blipFill>
          <a:blip r:embed="rId2"/>
          <a:stretch>
            <a:fillRect/>
          </a:stretch>
        </p:blipFill>
        <p:spPr>
          <a:xfrm>
            <a:off x="0" y="0"/>
            <a:ext cx="12192000" cy="1801652"/>
          </a:xfrm>
          <a:prstGeom prst="rect">
            <a:avLst/>
          </a:prstGeom>
        </p:spPr>
      </p:pic>
      <p:pic>
        <p:nvPicPr>
          <p:cNvPr id="7" name="Picture 6" descr="A close up of a map&#10;&#10;Description automatically generated">
            <a:extLst>
              <a:ext uri="{FF2B5EF4-FFF2-40B4-BE49-F238E27FC236}">
                <a16:creationId xmlns:a16="http://schemas.microsoft.com/office/drawing/2014/main" id="{E79F868E-A83D-3C4B-8530-982CC07819DA}"/>
              </a:ext>
            </a:extLst>
          </p:cNvPr>
          <p:cNvPicPr>
            <a:picLocks noChangeAspect="1"/>
          </p:cNvPicPr>
          <p:nvPr/>
        </p:nvPicPr>
        <p:blipFill>
          <a:blip r:embed="rId3"/>
          <a:stretch>
            <a:fillRect/>
          </a:stretch>
        </p:blipFill>
        <p:spPr>
          <a:xfrm>
            <a:off x="646510" y="1801652"/>
            <a:ext cx="3589788" cy="5056348"/>
          </a:xfrm>
          <a:prstGeom prst="rect">
            <a:avLst/>
          </a:prstGeom>
        </p:spPr>
      </p:pic>
      <p:pic>
        <p:nvPicPr>
          <p:cNvPr id="9" name="Picture 8" descr="A close up of a newspaper&#10;&#10;Description automatically generated">
            <a:extLst>
              <a:ext uri="{FF2B5EF4-FFF2-40B4-BE49-F238E27FC236}">
                <a16:creationId xmlns:a16="http://schemas.microsoft.com/office/drawing/2014/main" id="{6BE32F35-0D32-5C41-BAA6-5133AD6884BE}"/>
              </a:ext>
            </a:extLst>
          </p:cNvPr>
          <p:cNvPicPr>
            <a:picLocks noChangeAspect="1"/>
          </p:cNvPicPr>
          <p:nvPr/>
        </p:nvPicPr>
        <p:blipFill rotWithShape="1">
          <a:blip r:embed="rId4"/>
          <a:srcRect t="44219"/>
          <a:stretch/>
        </p:blipFill>
        <p:spPr>
          <a:xfrm>
            <a:off x="4882808" y="2842052"/>
            <a:ext cx="6568066" cy="2644347"/>
          </a:xfrm>
          <a:prstGeom prst="rect">
            <a:avLst/>
          </a:prstGeom>
        </p:spPr>
      </p:pic>
    </p:spTree>
    <p:extLst>
      <p:ext uri="{BB962C8B-B14F-4D97-AF65-F5344CB8AC3E}">
        <p14:creationId xmlns:p14="http://schemas.microsoft.com/office/powerpoint/2010/main" val="3588818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E6547-970C-0141-8A73-E003F59C6D4D}"/>
              </a:ext>
            </a:extLst>
          </p:cNvPr>
          <p:cNvSpPr>
            <a:spLocks noGrp="1"/>
          </p:cNvSpPr>
          <p:nvPr>
            <p:ph type="title"/>
          </p:nvPr>
        </p:nvSpPr>
        <p:spPr>
          <a:xfrm>
            <a:off x="838200" y="688682"/>
            <a:ext cx="10515600" cy="1325563"/>
          </a:xfrm>
        </p:spPr>
        <p:txBody>
          <a:bodyPr/>
          <a:lstStyle/>
          <a:p>
            <a:r>
              <a:rPr lang="en-US" dirty="0"/>
              <a:t>If mutations lead to a lower equilibrium fitness, why have mutations?</a:t>
            </a:r>
          </a:p>
        </p:txBody>
      </p:sp>
      <p:sp>
        <p:nvSpPr>
          <p:cNvPr id="3" name="Title 1">
            <a:extLst>
              <a:ext uri="{FF2B5EF4-FFF2-40B4-BE49-F238E27FC236}">
                <a16:creationId xmlns:a16="http://schemas.microsoft.com/office/drawing/2014/main" id="{8046892C-CBAF-E74E-97F6-60DBB6CC3D29}"/>
              </a:ext>
            </a:extLst>
          </p:cNvPr>
          <p:cNvSpPr txBox="1">
            <a:spLocks/>
          </p:cNvSpPr>
          <p:nvPr/>
        </p:nvSpPr>
        <p:spPr>
          <a:xfrm>
            <a:off x="838200" y="41809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Do faster mutation rates navigate better to fitness maxima?</a:t>
            </a:r>
          </a:p>
        </p:txBody>
      </p:sp>
    </p:spTree>
    <p:extLst>
      <p:ext uri="{BB962C8B-B14F-4D97-AF65-F5344CB8AC3E}">
        <p14:creationId xmlns:p14="http://schemas.microsoft.com/office/powerpoint/2010/main" val="8428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67D2-4761-E347-A673-BD8F045F0FB0}"/>
              </a:ext>
            </a:extLst>
          </p:cNvPr>
          <p:cNvSpPr>
            <a:spLocks noGrp="1"/>
          </p:cNvSpPr>
          <p:nvPr>
            <p:ph type="title"/>
          </p:nvPr>
        </p:nvSpPr>
        <p:spPr>
          <a:xfrm>
            <a:off x="702275" y="0"/>
            <a:ext cx="10515600" cy="1325563"/>
          </a:xfrm>
        </p:spPr>
        <p:txBody>
          <a:bodyPr/>
          <a:lstStyle/>
          <a:p>
            <a:pPr algn="ctr"/>
            <a:r>
              <a:rPr lang="en-US" dirty="0">
                <a:solidFill>
                  <a:srgbClr val="C00000"/>
                </a:solidFill>
              </a:rPr>
              <a:t>Summary of AMR Dynamics</a:t>
            </a:r>
          </a:p>
        </p:txBody>
      </p:sp>
      <p:sp>
        <p:nvSpPr>
          <p:cNvPr id="3" name="Content Placeholder 2">
            <a:extLst>
              <a:ext uri="{FF2B5EF4-FFF2-40B4-BE49-F238E27FC236}">
                <a16:creationId xmlns:a16="http://schemas.microsoft.com/office/drawing/2014/main" id="{50D14CFB-D648-904A-92D8-0E1E2AFDB6E0}"/>
              </a:ext>
            </a:extLst>
          </p:cNvPr>
          <p:cNvSpPr>
            <a:spLocks noGrp="1"/>
          </p:cNvSpPr>
          <p:nvPr>
            <p:ph idx="1"/>
          </p:nvPr>
        </p:nvSpPr>
        <p:spPr>
          <a:xfrm>
            <a:off x="838200" y="1253330"/>
            <a:ext cx="10515600" cy="5406961"/>
          </a:xfrm>
        </p:spPr>
        <p:txBody>
          <a:bodyPr>
            <a:normAutofit/>
          </a:bodyPr>
          <a:lstStyle/>
          <a:p>
            <a:r>
              <a:rPr lang="en-US" dirty="0"/>
              <a:t>Antibiotic use creates selective pressure for emergence of resistance</a:t>
            </a:r>
          </a:p>
          <a:p>
            <a:r>
              <a:rPr lang="en-US" dirty="0"/>
              <a:t>Within the individual, the risk of AMR emergence is complex and might be optimized at intermediate use of antimicrobials</a:t>
            </a:r>
          </a:p>
          <a:p>
            <a:r>
              <a:rPr lang="en-US" dirty="0"/>
              <a:t>At population level, greater use of antimicrobials selects for AMR strains by reducing the presence of susceptible strains</a:t>
            </a:r>
          </a:p>
          <a:p>
            <a:r>
              <a:rPr lang="en-US" dirty="0"/>
              <a:t>AMR acquisition often comes at an initial fitness cost to organisms, though sometimes organisms can further evolve to compensate (at least partially) for fitness</a:t>
            </a:r>
          </a:p>
          <a:p>
            <a:r>
              <a:rPr lang="en-US" dirty="0"/>
              <a:t>The amount of fitness deficit possible (decreased transmissibility, increased virulence) depends on the antimicrobial pressure</a:t>
            </a:r>
          </a:p>
          <a:p>
            <a:r>
              <a:rPr lang="en-US" dirty="0"/>
              <a:t>Antimicrobial exposures from environment, human-made or natural, may be important drivers of AMR</a:t>
            </a:r>
          </a:p>
        </p:txBody>
      </p:sp>
    </p:spTree>
    <p:extLst>
      <p:ext uri="{BB962C8B-B14F-4D97-AF65-F5344CB8AC3E}">
        <p14:creationId xmlns:p14="http://schemas.microsoft.com/office/powerpoint/2010/main" val="2421085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E70AC-3138-0745-B1D1-B3EF074A0C64}"/>
              </a:ext>
            </a:extLst>
          </p:cNvPr>
          <p:cNvSpPr>
            <a:spLocks noGrp="1"/>
          </p:cNvSpPr>
          <p:nvPr>
            <p:ph type="title"/>
          </p:nvPr>
        </p:nvSpPr>
        <p:spPr>
          <a:xfrm>
            <a:off x="640492" y="-166216"/>
            <a:ext cx="10515600" cy="1325563"/>
          </a:xfrm>
        </p:spPr>
        <p:txBody>
          <a:bodyPr/>
          <a:lstStyle/>
          <a:p>
            <a:pPr algn="ctr"/>
            <a:r>
              <a:rPr lang="en-US" dirty="0">
                <a:solidFill>
                  <a:srgbClr val="C00000"/>
                </a:solidFill>
              </a:rPr>
              <a:t>Further Readings of Models of AMR</a:t>
            </a:r>
          </a:p>
        </p:txBody>
      </p:sp>
      <p:pic>
        <p:nvPicPr>
          <p:cNvPr id="5" name="Picture 4">
            <a:extLst>
              <a:ext uri="{FF2B5EF4-FFF2-40B4-BE49-F238E27FC236}">
                <a16:creationId xmlns:a16="http://schemas.microsoft.com/office/drawing/2014/main" id="{50E59C2E-94B8-3C49-B3F6-1D712C3A5E84}"/>
              </a:ext>
            </a:extLst>
          </p:cNvPr>
          <p:cNvPicPr>
            <a:picLocks noChangeAspect="1"/>
          </p:cNvPicPr>
          <p:nvPr/>
        </p:nvPicPr>
        <p:blipFill>
          <a:blip r:embed="rId2"/>
          <a:stretch>
            <a:fillRect/>
          </a:stretch>
        </p:blipFill>
        <p:spPr>
          <a:xfrm>
            <a:off x="1064805" y="1359243"/>
            <a:ext cx="4243681" cy="5498757"/>
          </a:xfrm>
          <a:prstGeom prst="rect">
            <a:avLst/>
          </a:prstGeom>
        </p:spPr>
      </p:pic>
      <p:pic>
        <p:nvPicPr>
          <p:cNvPr id="7" name="Picture 6">
            <a:extLst>
              <a:ext uri="{FF2B5EF4-FFF2-40B4-BE49-F238E27FC236}">
                <a16:creationId xmlns:a16="http://schemas.microsoft.com/office/drawing/2014/main" id="{63A019F5-54E8-334C-9866-4E10C4E5BF16}"/>
              </a:ext>
            </a:extLst>
          </p:cNvPr>
          <p:cNvPicPr>
            <a:picLocks noChangeAspect="1"/>
          </p:cNvPicPr>
          <p:nvPr/>
        </p:nvPicPr>
        <p:blipFill>
          <a:blip r:embed="rId3"/>
          <a:stretch>
            <a:fillRect/>
          </a:stretch>
        </p:blipFill>
        <p:spPr>
          <a:xfrm>
            <a:off x="6801768" y="1260389"/>
            <a:ext cx="4325427" cy="5597611"/>
          </a:xfrm>
          <a:prstGeom prst="rect">
            <a:avLst/>
          </a:prstGeom>
        </p:spPr>
      </p:pic>
    </p:spTree>
    <p:extLst>
      <p:ext uri="{BB962C8B-B14F-4D97-AF65-F5344CB8AC3E}">
        <p14:creationId xmlns:p14="http://schemas.microsoft.com/office/powerpoint/2010/main" val="11230888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53892-882C-4940-9B8F-E84839123BCD}"/>
              </a:ext>
            </a:extLst>
          </p:cNvPr>
          <p:cNvSpPr>
            <a:spLocks noGrp="1"/>
          </p:cNvSpPr>
          <p:nvPr>
            <p:ph type="title"/>
          </p:nvPr>
        </p:nvSpPr>
        <p:spPr/>
        <p:txBody>
          <a:bodyPr/>
          <a:lstStyle/>
          <a:p>
            <a:r>
              <a:rPr lang="en-US" dirty="0">
                <a:solidFill>
                  <a:srgbClr val="C00000"/>
                </a:solidFill>
              </a:rPr>
              <a:t>Mutations across the genome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50E91C-2388-F143-AEA8-A0ABE2CF4188}"/>
                  </a:ext>
                </a:extLst>
              </p:cNvPr>
              <p:cNvSpPr>
                <a:spLocks noGrp="1"/>
              </p:cNvSpPr>
              <p:nvPr>
                <p:ph idx="1"/>
              </p:nvPr>
            </p:nvSpPr>
            <p:spPr/>
            <p:txBody>
              <a:bodyPr>
                <a:normAutofit lnSpcReduction="10000"/>
              </a:bodyPr>
              <a:lstStyle/>
              <a:p>
                <a:pPr marL="0" indent="0">
                  <a:buNone/>
                </a:pPr>
                <a:r>
                  <a:rPr lang="en-US" dirty="0"/>
                  <a:t>u = probability of mutation in each position</a:t>
                </a:r>
              </a:p>
              <a:p>
                <a:pPr marL="0" indent="0">
                  <a:buNone/>
                </a:pPr>
                <a:r>
                  <a:rPr lang="en-US" dirty="0"/>
                  <a:t>L = length of genome</a:t>
                </a:r>
              </a:p>
              <a:p>
                <a:pPr marL="0" indent="0">
                  <a:buNone/>
                </a:pPr>
                <a:r>
                  <a:rPr lang="en-US" dirty="0"/>
                  <a:t>q= probability of making exact copy with no mutants = (1-u)</a:t>
                </a:r>
                <a:r>
                  <a:rPr lang="en-US" baseline="30000" dirty="0"/>
                  <a:t>L</a:t>
                </a:r>
              </a:p>
              <a:p>
                <a:pPr marL="0" indent="0">
                  <a:buNone/>
                </a:pPr>
                <a:endParaRPr lang="en-US" baseline="30000" dirty="0"/>
              </a:p>
              <a:p>
                <a:pPr marL="0" indent="0">
                  <a:buNone/>
                </a:pPr>
                <a:r>
                  <a:rPr lang="en-US" dirty="0"/>
                  <a:t>x</a:t>
                </a:r>
                <a:r>
                  <a:rPr lang="en-US" baseline="-25000" dirty="0"/>
                  <a:t>0</a:t>
                </a:r>
                <a:r>
                  <a:rPr lang="en-US" dirty="0"/>
                  <a:t> = master sequence, with f</a:t>
                </a:r>
                <a:r>
                  <a:rPr lang="en-US" baseline="-25000" dirty="0"/>
                  <a:t>0</a:t>
                </a:r>
                <a:r>
                  <a:rPr lang="en-US" dirty="0"/>
                  <a:t>&gt;1</a:t>
                </a:r>
                <a:endParaRPr lang="en-US" baseline="-25000" dirty="0"/>
              </a:p>
              <a:p>
                <a:pPr marL="0" indent="0">
                  <a:buNone/>
                </a:pPr>
                <a:r>
                  <a:rPr lang="en-US" dirty="0"/>
                  <a:t>x</a:t>
                </a:r>
                <a:r>
                  <a:rPr lang="en-US" baseline="-25000" dirty="0"/>
                  <a:t>1</a:t>
                </a:r>
                <a:r>
                  <a:rPr lang="en-US" dirty="0"/>
                  <a:t> = all other mutants, with f = 1</a:t>
                </a:r>
              </a:p>
              <a:p>
                <a:pPr marL="0" indent="0">
                  <a:buNone/>
                </a:pPr>
                <a:r>
                  <a:rPr lang="en-US" dirty="0"/>
                  <a:t>x</a:t>
                </a:r>
                <a:r>
                  <a:rPr lang="en-US" baseline="-25000" dirty="0"/>
                  <a:t>0</a:t>
                </a:r>
                <a:r>
                  <a:rPr lang="en-US" dirty="0"/>
                  <a:t> + x</a:t>
                </a:r>
                <a:r>
                  <a:rPr lang="en-US" baseline="-25000" dirty="0"/>
                  <a:t>1</a:t>
                </a:r>
                <a:r>
                  <a:rPr lang="en-US" dirty="0"/>
                  <a:t> = 1</a:t>
                </a:r>
              </a:p>
              <a:p>
                <a:pPr marL="0" indent="0">
                  <a:buNone/>
                </a:pPr>
                <a:endParaRPr lang="en-US" baseline="3000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𝑞</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𝜙</m:t>
                          </m:r>
                        </m:e>
                      </m:d>
                    </m:oMath>
                  </m:oMathPara>
                </a14:m>
                <a:endParaRPr lang="en-US" b="0"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𝑞</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𝜙</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650E91C-2388-F143-AEA8-A0ABE2CF4188}"/>
                  </a:ext>
                </a:extLst>
              </p:cNvPr>
              <p:cNvSpPr>
                <a:spLocks noGrp="1" noRot="1" noChangeAspect="1" noMove="1" noResize="1" noEditPoints="1" noAdjustHandles="1" noChangeArrowheads="1" noChangeShapeType="1" noTextEdit="1"/>
              </p:cNvSpPr>
              <p:nvPr>
                <p:ph idx="1"/>
              </p:nvPr>
            </p:nvSpPr>
            <p:spPr>
              <a:blipFill>
                <a:blip r:embed="rId2"/>
                <a:stretch>
                  <a:fillRect l="-1086" t="-3509" b="-29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9DE058C-2A79-6243-AC0F-CD39FC5CA5BE}"/>
              </a:ext>
            </a:extLst>
          </p:cNvPr>
          <p:cNvSpPr/>
          <p:nvPr/>
        </p:nvSpPr>
        <p:spPr>
          <a:xfrm>
            <a:off x="9664505" y="1182856"/>
            <a:ext cx="2335237" cy="1015663"/>
          </a:xfrm>
          <a:prstGeom prst="rect">
            <a:avLst/>
          </a:prstGeom>
        </p:spPr>
        <p:txBody>
          <a:bodyPr wrap="square">
            <a:spAutoFit/>
          </a:bodyPr>
          <a:lstStyle/>
          <a:p>
            <a:r>
              <a:rPr lang="en-US" sz="3000" dirty="0"/>
              <a:t>x(t=0)= 1011</a:t>
            </a:r>
          </a:p>
          <a:p>
            <a:r>
              <a:rPr lang="en-US" sz="3000" dirty="0"/>
              <a:t>x(t=1)= 1011</a:t>
            </a:r>
          </a:p>
        </p:txBody>
      </p:sp>
    </p:spTree>
    <p:extLst>
      <p:ext uri="{BB962C8B-B14F-4D97-AF65-F5344CB8AC3E}">
        <p14:creationId xmlns:p14="http://schemas.microsoft.com/office/powerpoint/2010/main" val="409095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9ED59-C803-A64B-BA5A-8F68580A2967}"/>
              </a:ext>
            </a:extLst>
          </p:cNvPr>
          <p:cNvSpPr>
            <a:spLocks noGrp="1"/>
          </p:cNvSpPr>
          <p:nvPr>
            <p:ph type="title"/>
          </p:nvPr>
        </p:nvSpPr>
        <p:spPr>
          <a:xfrm>
            <a:off x="203200" y="-82308"/>
            <a:ext cx="10515600" cy="1325563"/>
          </a:xfrm>
        </p:spPr>
        <p:txBody>
          <a:bodyPr/>
          <a:lstStyle/>
          <a:p>
            <a:r>
              <a:rPr lang="en-US" dirty="0">
                <a:solidFill>
                  <a:srgbClr val="C00000"/>
                </a:solidFill>
              </a:rPr>
              <a:t>Constraints on mutation rates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A9CDD2A-10F2-4147-A069-E5B83C88433D}"/>
                  </a:ext>
                </a:extLst>
              </p:cNvPr>
              <p:cNvSpPr/>
              <p:nvPr/>
            </p:nvSpPr>
            <p:spPr>
              <a:xfrm>
                <a:off x="203200" y="1721535"/>
                <a:ext cx="5486400" cy="45559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0</m:t>
                              </m:r>
                            </m:sub>
                          </m:sSub>
                          <m:r>
                            <a:rPr lang="en-US" i="1">
                              <a:latin typeface="Cambria Math" panose="02040503050406030204" pitchFamily="18" charset="0"/>
                            </a:rPr>
                            <m:t>𝑞</m:t>
                          </m:r>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𝜙</m:t>
                          </m:r>
                        </m:e>
                      </m:d>
                    </m:oMath>
                  </m:oMathPara>
                </a14:m>
                <a:endParaRPr lang="en-US"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𝑞</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 </m:t>
                      </m:r>
                      <m:r>
                        <a:rPr lang="en-US" i="1">
                          <a:latin typeface="Cambria Math" panose="02040503050406030204" pitchFamily="18" charset="0"/>
                          <a:ea typeface="Cambria Math" panose="02040503050406030204" pitchFamily="18" charset="0"/>
                        </a:rPr>
                        <m:t>𝜙</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oMath>
                  </m:oMathPara>
                </a14:m>
                <a:endParaRPr lang="en-US" dirty="0"/>
              </a:p>
              <a:p>
                <a:endParaRPr lang="en-US" dirty="0"/>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b="0" i="1" smtClean="0">
                              <a:latin typeface="Cambria Math" panose="02040503050406030204" pitchFamily="18" charset="0"/>
                              <a:ea typeface="Cambria Math" panose="02040503050406030204" pitchFamily="18" charset="0"/>
                            </a:rPr>
                            <m:t>0</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oMath>
                  </m:oMathPara>
                </a14:m>
                <a:endParaRPr lang="en-US" dirty="0"/>
              </a:p>
              <a:p>
                <a:pPr algn="ctr"/>
                <a:endParaRPr lang="en-US" dirty="0"/>
              </a:p>
              <a:p>
                <a:pPr algn="ctr"/>
                <a:r>
                  <a:rPr lang="en-US" dirty="0"/>
                  <a:t>Rewrite as:</a:t>
                </a:r>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ac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𝑞</m:t>
                      </m:r>
                      <m:r>
                        <a:rPr lang="en-US" b="0" i="1" smtClean="0">
                          <a:latin typeface="Cambria Math" panose="02040503050406030204" pitchFamily="18" charset="0"/>
                        </a:rPr>
                        <m:t> −1 −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−1</m:t>
                          </m:r>
                        </m:e>
                      </m:d>
                      <m:r>
                        <a:rPr lang="en-US" b="0" i="1" smtClean="0">
                          <a:latin typeface="Cambria Math" panose="02040503050406030204" pitchFamily="18" charset="0"/>
                        </a:rPr>
                        <m:t>)</m:t>
                      </m:r>
                    </m:oMath>
                  </m:oMathPara>
                </a14:m>
                <a:endParaRPr lang="en-US" dirty="0"/>
              </a:p>
              <a:p>
                <a:endParaRPr lang="en-US" dirty="0"/>
              </a:p>
              <a:p>
                <a:pPr algn="ctr"/>
                <a:r>
                  <a:rPr lang="en-US" dirty="0"/>
                  <a:t>At equilibrium:</a:t>
                </a:r>
              </a:p>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b="0" i="1" smtClean="0">
                              <a:latin typeface="Cambria Math" panose="02040503050406030204" pitchFamily="18" charset="0"/>
                            </a:rPr>
                            <m:t>=0</m:t>
                          </m:r>
                        </m:e>
                      </m:acc>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0</m:t>
                          </m:r>
                        </m:sub>
                        <m:sup>
                          <m:r>
                            <a:rPr lang="en-US" b="0" i="1" smtClean="0">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𝑞</m:t>
                          </m:r>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r>
                            <a:rPr lang="en-US" b="0" i="1" smtClean="0">
                              <a:latin typeface="Cambria Math" panose="02040503050406030204" pitchFamily="18" charset="0"/>
                            </a:rPr>
                            <m:t>−1</m:t>
                          </m:r>
                        </m:den>
                      </m:f>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𝑓𝑜𝑟</m:t>
                      </m:r>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0</m:t>
                          </m:r>
                        </m:sub>
                        <m:sup>
                          <m:r>
                            <a:rPr lang="en-US" i="1">
                              <a:latin typeface="Cambria Math" panose="02040503050406030204" pitchFamily="18" charset="0"/>
                            </a:rPr>
                            <m:t>∗</m:t>
                          </m:r>
                        </m:sup>
                      </m:sSubSup>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&gt;0:</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0</m:t>
                          </m:r>
                        </m:sub>
                      </m:sSub>
                      <m:r>
                        <a:rPr lang="en-US" i="1">
                          <a:latin typeface="Cambria Math" panose="02040503050406030204" pitchFamily="18" charset="0"/>
                        </a:rPr>
                        <m:t>𝑞</m:t>
                      </m:r>
                      <m:r>
                        <a:rPr lang="en-US" i="1">
                          <a:latin typeface="Cambria Math" panose="02040503050406030204" pitchFamily="18" charset="0"/>
                        </a:rPr>
                        <m:t>&gt;1</m:t>
                      </m:r>
                    </m:oMath>
                  </m:oMathPara>
                </a14:m>
                <a:endParaRPr lang="en-US" dirty="0"/>
              </a:p>
            </p:txBody>
          </p:sp>
        </mc:Choice>
        <mc:Fallback xmlns="">
          <p:sp>
            <p:nvSpPr>
              <p:cNvPr id="4" name="Rectangle 3">
                <a:extLst>
                  <a:ext uri="{FF2B5EF4-FFF2-40B4-BE49-F238E27FC236}">
                    <a16:creationId xmlns:a16="http://schemas.microsoft.com/office/drawing/2014/main" id="{FA9CDD2A-10F2-4147-A069-E5B83C88433D}"/>
                  </a:ext>
                </a:extLst>
              </p:cNvPr>
              <p:cNvSpPr>
                <a:spLocks noRot="1" noChangeAspect="1" noMove="1" noResize="1" noEditPoints="1" noAdjustHandles="1" noChangeArrowheads="1" noChangeShapeType="1" noTextEdit="1"/>
              </p:cNvSpPr>
              <p:nvPr/>
            </p:nvSpPr>
            <p:spPr>
              <a:xfrm>
                <a:off x="203200" y="1721535"/>
                <a:ext cx="5486400" cy="455599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006002-DE1A-0940-AF2B-BAFCD20EEA7B}"/>
                  </a:ext>
                </a:extLst>
              </p:cNvPr>
              <p:cNvSpPr txBox="1"/>
              <p:nvPr/>
            </p:nvSpPr>
            <p:spPr>
              <a:xfrm>
                <a:off x="7543800" y="1178846"/>
                <a:ext cx="3822700" cy="6427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0</m:t>
                          </m:r>
                        </m:sub>
                      </m:sSub>
                      <m:r>
                        <a:rPr lang="en-US" i="1">
                          <a:latin typeface="Cambria Math" panose="02040503050406030204" pitchFamily="18" charset="0"/>
                        </a:rPr>
                        <m:t>𝑞</m:t>
                      </m:r>
                      <m:r>
                        <a:rPr lang="en-US" i="1">
                          <a:latin typeface="Cambria Math" panose="02040503050406030204" pitchFamily="18" charset="0"/>
                        </a:rPr>
                        <m:t>&gt;1</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𝑢</m:t>
                          </m:r>
                          <m:r>
                            <a:rPr lang="en-US" i="1">
                              <a:latin typeface="Cambria Math" panose="02040503050406030204" pitchFamily="18" charset="0"/>
                            </a:rPr>
                            <m:t>)</m:t>
                          </m:r>
                        </m:e>
                        <m:sup>
                          <m:r>
                            <a:rPr lang="en-US" b="0" i="1" smtClean="0">
                              <a:latin typeface="Cambria Math" panose="02040503050406030204" pitchFamily="18" charset="0"/>
                            </a:rPr>
                            <m:t>𝐿</m:t>
                          </m:r>
                        </m:sup>
                      </m:sSup>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0</m:t>
                          </m:r>
                        </m:sub>
                      </m:sSub>
                      <m:sSup>
                        <m:sSupPr>
                          <m:ctrlPr>
                            <a:rPr lang="en-US" i="1" smtClean="0">
                              <a:latin typeface="Cambria Math" panose="02040503050406030204" pitchFamily="18" charset="0"/>
                            </a:rPr>
                          </m:ctrlPr>
                        </m:sSupPr>
                        <m:e>
                          <m:r>
                            <a:rPr lang="en-US" i="1">
                              <a:latin typeface="Cambria Math" panose="02040503050406030204" pitchFamily="18" charset="0"/>
                            </a:rPr>
                            <m:t>(1−</m:t>
                          </m:r>
                          <m:r>
                            <a:rPr lang="en-US" i="1">
                              <a:latin typeface="Cambria Math" panose="02040503050406030204" pitchFamily="18" charset="0"/>
                            </a:rPr>
                            <m:t>𝑢</m:t>
                          </m:r>
                          <m:r>
                            <a:rPr lang="en-US" i="1">
                              <a:latin typeface="Cambria Math" panose="02040503050406030204" pitchFamily="18" charset="0"/>
                            </a:rPr>
                            <m:t>)</m:t>
                          </m:r>
                        </m:e>
                        <m:sup>
                          <m:r>
                            <a:rPr lang="en-US" b="0" i="1" smtClean="0">
                              <a:latin typeface="Cambria Math" panose="02040503050406030204" pitchFamily="18" charset="0"/>
                            </a:rPr>
                            <m:t>𝐿</m:t>
                          </m:r>
                        </m:sup>
                      </m:sSup>
                      <m:r>
                        <a:rPr lang="en-US" b="0" i="1" smtClean="0">
                          <a:latin typeface="Cambria Math" panose="02040503050406030204" pitchFamily="18" charset="0"/>
                        </a:rPr>
                        <m:t>&gt;1</m:t>
                      </m:r>
                    </m:oMath>
                  </m:oMathPara>
                </a14:m>
                <a:endParaRPr lang="en-US" b="0" dirty="0"/>
              </a:p>
              <a:p>
                <a:endParaRPr lang="en-US" dirty="0"/>
              </a:p>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log</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0</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𝑢</m:t>
                              </m:r>
                            </m:e>
                          </m:d>
                        </m:e>
                        <m:sup>
                          <m:r>
                            <a:rPr lang="en-US" i="1">
                              <a:latin typeface="Cambria Math" panose="02040503050406030204" pitchFamily="18" charset="0"/>
                            </a:rPr>
                            <m:t>𝐿</m:t>
                          </m:r>
                        </m:sup>
                      </m:sSup>
                      <m:r>
                        <a:rPr lang="en-US" b="0" i="1" smtClean="0">
                          <a:latin typeface="Cambria Math" panose="02040503050406030204" pitchFamily="18" charset="0"/>
                        </a:rPr>
                        <m:t>)&gt;0</m:t>
                      </m:r>
                    </m:oMath>
                  </m:oMathPara>
                </a14:m>
                <a:endParaRPr lang="en-US" b="0" dirty="0"/>
              </a:p>
              <a:p>
                <a:endParaRPr lang="en-US" dirty="0"/>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e>
                          </m:d>
                        </m:e>
                      </m:func>
                      <m:r>
                        <a:rPr lang="en-US" b="0" i="1" smtClean="0">
                          <a:latin typeface="Cambria Math" panose="02040503050406030204" pitchFamily="18" charset="0"/>
                        </a:rPr>
                        <m:t>+</m:t>
                      </m:r>
                      <m:r>
                        <a:rPr lang="en-US" b="0" i="1" smtClean="0">
                          <a:latin typeface="Cambria Math" panose="02040503050406030204" pitchFamily="18" charset="0"/>
                        </a:rPr>
                        <m:t>𝐿</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𝑢</m:t>
                              </m:r>
                            </m:e>
                          </m:d>
                        </m:e>
                      </m:func>
                      <m:r>
                        <a:rPr lang="en-US" b="0" i="1" smtClean="0">
                          <a:latin typeface="Cambria Math" panose="02040503050406030204" pitchFamily="18" charset="0"/>
                        </a:rPr>
                        <m:t>&gt;0</m:t>
                      </m:r>
                    </m:oMath>
                  </m:oMathPara>
                </a14:m>
                <a:endParaRPr lang="en-US" b="0" dirty="0"/>
              </a:p>
              <a:p>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𝑢</m:t>
                              </m:r>
                            </m:e>
                          </m:d>
                        </m:e>
                      </m:func>
                      <m:r>
                        <a:rPr lang="en-US" b="0" i="1" smtClean="0">
                          <a:latin typeface="Cambria Math" panose="02040503050406030204" pitchFamily="18" charset="0"/>
                        </a:rPr>
                        <m:t>&gt;  −</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0</m:t>
                                  </m:r>
                                </m:sub>
                              </m:sSub>
                            </m:e>
                          </m:d>
                        </m:e>
                      </m:func>
                    </m:oMath>
                  </m:oMathPara>
                </a14:m>
                <a:endParaRPr lang="en-US" b="0" dirty="0"/>
              </a:p>
              <a:p>
                <a:endParaRPr lang="en-US" b="0" dirty="0"/>
              </a:p>
              <a:p>
                <a:r>
                  <a:rPr lang="en-US" dirty="0"/>
                  <a:t>	for small u, log(1-u)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u</m:t>
                    </m:r>
                  </m:oMath>
                </a14:m>
                <a:endParaRPr lang="en-US" dirty="0">
                  <a:ea typeface="Cambria Math" panose="02040503050406030204" pitchFamily="18" charset="0"/>
                </a:endParaRPr>
              </a:p>
              <a:p>
                <a:pPr algn="ctr"/>
                <a:r>
                  <a:rPr lang="en-US" dirty="0">
                    <a:ea typeface="Cambria Math" panose="02040503050406030204" pitchFamily="18" charset="0"/>
                  </a:rPr>
                  <a:t>log(f</a:t>
                </a:r>
                <a:r>
                  <a:rPr lang="en-US" baseline="-25000" dirty="0">
                    <a:ea typeface="Cambria Math" panose="02040503050406030204" pitchFamily="18" charset="0"/>
                  </a:rPr>
                  <a:t>0</a:t>
                </a:r>
                <a:r>
                  <a:rPr lang="en-US" dirty="0">
                    <a:ea typeface="Cambria Math" panose="02040503050406030204" pitchFamily="18"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en-US" b="0" dirty="0">
                  <a:ea typeface="Cambria Math" panose="02040503050406030204" pitchFamily="18" charset="0"/>
                </a:endParaRPr>
              </a:p>
              <a:p>
                <a:pPr algn="ctr"/>
                <a:endParaRPr lang="en-US" dirty="0">
                  <a:ea typeface="Cambria Math" panose="02040503050406030204" pitchFamily="18" charset="0"/>
                </a:endParaRPr>
              </a:p>
              <a:p>
                <a:pPr algn="ctr"/>
                <a:r>
                  <a:rPr lang="en-US" dirty="0">
                    <a:ea typeface="Cambria Math" panose="02040503050406030204" pitchFamily="18" charset="0"/>
                  </a:rPr>
                  <a:t>So:</a:t>
                </a:r>
              </a:p>
              <a:p>
                <a:pPr algn="ctr"/>
                <a:endParaRPr lang="en-US"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&lt; </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𝐿</m:t>
                          </m:r>
                        </m:den>
                      </m:f>
                    </m:oMath>
                  </m:oMathPara>
                </a14:m>
                <a:endParaRPr lang="en-US" dirty="0">
                  <a:ea typeface="Cambria Math" panose="02040503050406030204" pitchFamily="18" charset="0"/>
                </a:endParaRPr>
              </a:p>
              <a:p>
                <a:endParaRPr lang="en-US" dirty="0">
                  <a:ea typeface="Cambria Math" panose="02040503050406030204" pitchFamily="18" charset="0"/>
                </a:endParaRPr>
              </a:p>
              <a:p>
                <a:endParaRPr lang="en-US" b="0" dirty="0"/>
              </a:p>
              <a:p>
                <a:endParaRPr lang="en-US" dirty="0"/>
              </a:p>
              <a:p>
                <a:endParaRPr lang="en-US" dirty="0"/>
              </a:p>
            </p:txBody>
          </p:sp>
        </mc:Choice>
        <mc:Fallback xmlns="">
          <p:sp>
            <p:nvSpPr>
              <p:cNvPr id="5" name="TextBox 4">
                <a:extLst>
                  <a:ext uri="{FF2B5EF4-FFF2-40B4-BE49-F238E27FC236}">
                    <a16:creationId xmlns:a16="http://schemas.microsoft.com/office/drawing/2014/main" id="{5A006002-DE1A-0940-AF2B-BAFCD20EEA7B}"/>
                  </a:ext>
                </a:extLst>
              </p:cNvPr>
              <p:cNvSpPr txBox="1">
                <a:spLocks noRot="1" noChangeAspect="1" noMove="1" noResize="1" noEditPoints="1" noAdjustHandles="1" noChangeArrowheads="1" noChangeShapeType="1" noTextEdit="1"/>
              </p:cNvSpPr>
              <p:nvPr/>
            </p:nvSpPr>
            <p:spPr>
              <a:xfrm>
                <a:off x="7543800" y="1178846"/>
                <a:ext cx="3822700" cy="642791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34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12" end="1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
                                            <p:txEl>
                                              <p:pRg st="15" end="1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33D7-8231-FA43-AD65-81E1F23757F3}"/>
              </a:ext>
            </a:extLst>
          </p:cNvPr>
          <p:cNvSpPr>
            <a:spLocks noGrp="1"/>
          </p:cNvSpPr>
          <p:nvPr>
            <p:ph type="title"/>
          </p:nvPr>
        </p:nvSpPr>
        <p:spPr>
          <a:xfrm>
            <a:off x="127000" y="-168275"/>
            <a:ext cx="10515600" cy="1325563"/>
          </a:xfrm>
        </p:spPr>
        <p:txBody>
          <a:bodyPr/>
          <a:lstStyle/>
          <a:p>
            <a:r>
              <a:rPr lang="en-US" dirty="0">
                <a:solidFill>
                  <a:srgbClr val="C00000"/>
                </a:solidFill>
              </a:rPr>
              <a:t>Mutation rates and adaptation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94A4F66-AE66-634F-8F36-B714B572DE14}"/>
                  </a:ext>
                </a:extLst>
              </p:cNvPr>
              <p:cNvSpPr/>
              <p:nvPr/>
            </p:nvSpPr>
            <p:spPr>
              <a:xfrm>
                <a:off x="609600" y="2569534"/>
                <a:ext cx="4648200" cy="17189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𝑢</m:t>
                      </m:r>
                      <m:r>
                        <a:rPr lang="en-US" i="1" smtClean="0">
                          <a:latin typeface="Cambria Math" panose="02040503050406030204" pitchFamily="18" charset="0"/>
                          <a:ea typeface="Cambria Math" panose="02040503050406030204" pitchFamily="18" charset="0"/>
                        </a:rPr>
                        <m:t>&lt;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𝐿</m:t>
                          </m:r>
                        </m:den>
                      </m:f>
                    </m:oMath>
                  </m:oMathPara>
                </a14:m>
                <a:endParaRPr lang="en-US" dirty="0">
                  <a:ea typeface="Cambria Math" panose="02040503050406030204" pitchFamily="18" charset="0"/>
                </a:endParaRPr>
              </a:p>
              <a:p>
                <a:pPr algn="ctr"/>
                <a:endParaRPr lang="en-US"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𝑢𝐿</m:t>
                      </m:r>
                      <m:r>
                        <a:rPr lang="en-US" b="0" i="1" smtClean="0">
                          <a:latin typeface="Cambria Math" panose="02040503050406030204" pitchFamily="18" charset="0"/>
                          <a:ea typeface="Cambria Math" panose="02040503050406030204" pitchFamily="18" charset="0"/>
                        </a:rPr>
                        <m:t>&lt;1</m:t>
                      </m:r>
                    </m:oMath>
                  </m:oMathPara>
                </a14:m>
                <a:endParaRPr lang="en-US" dirty="0">
                  <a:ea typeface="Cambria Math" panose="02040503050406030204" pitchFamily="18" charset="0"/>
                </a:endParaRPr>
              </a:p>
              <a:p>
                <a:pPr algn="ctr"/>
                <a:endParaRPr lang="en-US" dirty="0">
                  <a:ea typeface="Cambria Math" panose="02040503050406030204" pitchFamily="18" charset="0"/>
                </a:endParaRPr>
              </a:p>
              <a:p>
                <a:pPr algn="ctr"/>
                <a:r>
                  <a:rPr lang="en-US" dirty="0">
                    <a:ea typeface="Cambria Math" panose="02040503050406030204" pitchFamily="18" charset="0"/>
                  </a:rPr>
                  <a:t>Mutations per genome &lt; 1 in order to adapt</a:t>
                </a:r>
              </a:p>
            </p:txBody>
          </p:sp>
        </mc:Choice>
        <mc:Fallback xmlns="">
          <p:sp>
            <p:nvSpPr>
              <p:cNvPr id="4" name="Rectangle 3">
                <a:extLst>
                  <a:ext uri="{FF2B5EF4-FFF2-40B4-BE49-F238E27FC236}">
                    <a16:creationId xmlns:a16="http://schemas.microsoft.com/office/drawing/2014/main" id="{594A4F66-AE66-634F-8F36-B714B572DE14}"/>
                  </a:ext>
                </a:extLst>
              </p:cNvPr>
              <p:cNvSpPr>
                <a:spLocks noRot="1" noChangeAspect="1" noMove="1" noResize="1" noEditPoints="1" noAdjustHandles="1" noChangeArrowheads="1" noChangeShapeType="1" noTextEdit="1"/>
              </p:cNvSpPr>
              <p:nvPr/>
            </p:nvSpPr>
            <p:spPr>
              <a:xfrm>
                <a:off x="609600" y="2569534"/>
                <a:ext cx="4648200" cy="1718932"/>
              </a:xfrm>
              <a:prstGeom prst="rect">
                <a:avLst/>
              </a:prstGeom>
              <a:blipFill>
                <a:blip r:embed="rId2"/>
                <a:stretch>
                  <a:fillRect b="-4380"/>
                </a:stretch>
              </a:blipFill>
            </p:spPr>
            <p:txBody>
              <a:bodyPr/>
              <a:lstStyle/>
              <a:p>
                <a:r>
                  <a:rPr lang="en-US">
                    <a:noFill/>
                  </a:rPr>
                  <a:t> </a:t>
                </a:r>
              </a:p>
            </p:txBody>
          </p:sp>
        </mc:Fallback>
      </mc:AlternateContent>
      <p:pic>
        <p:nvPicPr>
          <p:cNvPr id="6" name="Picture 5" descr="A screenshot of a cell phone&#10;&#10;Description automatically generated">
            <a:extLst>
              <a:ext uri="{FF2B5EF4-FFF2-40B4-BE49-F238E27FC236}">
                <a16:creationId xmlns:a16="http://schemas.microsoft.com/office/drawing/2014/main" id="{D923498F-D638-3745-82EB-5562E78C2C57}"/>
              </a:ext>
            </a:extLst>
          </p:cNvPr>
          <p:cNvPicPr>
            <a:picLocks noChangeAspect="1"/>
          </p:cNvPicPr>
          <p:nvPr/>
        </p:nvPicPr>
        <p:blipFill>
          <a:blip r:embed="rId3"/>
          <a:stretch>
            <a:fillRect/>
          </a:stretch>
        </p:blipFill>
        <p:spPr>
          <a:xfrm>
            <a:off x="6573909" y="994219"/>
            <a:ext cx="5190981" cy="5384800"/>
          </a:xfrm>
          <a:prstGeom prst="rect">
            <a:avLst/>
          </a:prstGeom>
        </p:spPr>
      </p:pic>
      <p:sp>
        <p:nvSpPr>
          <p:cNvPr id="7" name="TextBox 6">
            <a:extLst>
              <a:ext uri="{FF2B5EF4-FFF2-40B4-BE49-F238E27FC236}">
                <a16:creationId xmlns:a16="http://schemas.microsoft.com/office/drawing/2014/main" id="{92FFF99C-0358-8545-A524-B46E1F0E9AF9}"/>
              </a:ext>
            </a:extLst>
          </p:cNvPr>
          <p:cNvSpPr txBox="1"/>
          <p:nvPr/>
        </p:nvSpPr>
        <p:spPr>
          <a:xfrm>
            <a:off x="9169400" y="6488668"/>
            <a:ext cx="3771900" cy="369332"/>
          </a:xfrm>
          <a:prstGeom prst="rect">
            <a:avLst/>
          </a:prstGeom>
          <a:noFill/>
        </p:spPr>
        <p:txBody>
          <a:bodyPr wrap="square" rtlCol="0">
            <a:spAutoFit/>
          </a:bodyPr>
          <a:lstStyle/>
          <a:p>
            <a:r>
              <a:rPr lang="en-US" dirty="0"/>
              <a:t>Nowak, </a:t>
            </a:r>
            <a:r>
              <a:rPr lang="en-US" i="1" dirty="0"/>
              <a:t>Evolutionary Dynamics</a:t>
            </a:r>
            <a:endParaRPr lang="en-US" dirty="0"/>
          </a:p>
        </p:txBody>
      </p:sp>
    </p:spTree>
    <p:extLst>
      <p:ext uri="{BB962C8B-B14F-4D97-AF65-F5344CB8AC3E}">
        <p14:creationId xmlns:p14="http://schemas.microsoft.com/office/powerpoint/2010/main" val="5626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ence, airplane&#10;&#10;Description automatically generated">
            <a:extLst>
              <a:ext uri="{FF2B5EF4-FFF2-40B4-BE49-F238E27FC236}">
                <a16:creationId xmlns:a16="http://schemas.microsoft.com/office/drawing/2014/main" id="{367E08D8-CEAB-464B-A9AD-9B0F0FDDE8CC}"/>
              </a:ext>
            </a:extLst>
          </p:cNvPr>
          <p:cNvPicPr>
            <a:picLocks noChangeAspect="1"/>
          </p:cNvPicPr>
          <p:nvPr/>
        </p:nvPicPr>
        <p:blipFill>
          <a:blip r:embed="rId2"/>
          <a:stretch>
            <a:fillRect/>
          </a:stretch>
        </p:blipFill>
        <p:spPr>
          <a:xfrm>
            <a:off x="2254250" y="546100"/>
            <a:ext cx="7683500" cy="5765800"/>
          </a:xfrm>
          <a:prstGeom prst="rect">
            <a:avLst/>
          </a:prstGeom>
        </p:spPr>
      </p:pic>
    </p:spTree>
    <p:extLst>
      <p:ext uri="{BB962C8B-B14F-4D97-AF65-F5344CB8AC3E}">
        <p14:creationId xmlns:p14="http://schemas.microsoft.com/office/powerpoint/2010/main" val="2190779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4BEAC8-E42F-7145-86A1-794EF625CADD}"/>
              </a:ext>
            </a:extLst>
          </p:cNvPr>
          <p:cNvSpPr>
            <a:spLocks noGrp="1"/>
          </p:cNvSpPr>
          <p:nvPr>
            <p:ph type="title"/>
          </p:nvPr>
        </p:nvSpPr>
        <p:spPr/>
        <p:txBody>
          <a:bodyPr/>
          <a:lstStyle/>
          <a:p>
            <a:r>
              <a:rPr lang="en-US" dirty="0">
                <a:solidFill>
                  <a:srgbClr val="C00000"/>
                </a:solidFill>
              </a:rPr>
              <a:t>Summary of fitness and adaptation</a:t>
            </a:r>
          </a:p>
        </p:txBody>
      </p:sp>
      <p:sp>
        <p:nvSpPr>
          <p:cNvPr id="5" name="Content Placeholder 4">
            <a:extLst>
              <a:ext uri="{FF2B5EF4-FFF2-40B4-BE49-F238E27FC236}">
                <a16:creationId xmlns:a16="http://schemas.microsoft.com/office/drawing/2014/main" id="{7C447C8A-A8EF-A544-B71A-235192A50BC7}"/>
              </a:ext>
            </a:extLst>
          </p:cNvPr>
          <p:cNvSpPr>
            <a:spLocks noGrp="1"/>
          </p:cNvSpPr>
          <p:nvPr>
            <p:ph idx="1"/>
          </p:nvPr>
        </p:nvSpPr>
        <p:spPr/>
        <p:txBody>
          <a:bodyPr/>
          <a:lstStyle/>
          <a:p>
            <a:r>
              <a:rPr lang="en-US" dirty="0"/>
              <a:t>Selection occurs when organisms have different rates of reproduction</a:t>
            </a:r>
          </a:p>
          <a:p>
            <a:r>
              <a:rPr lang="en-US" dirty="0"/>
              <a:t>When growth is exponential, selection leads to survival of the fittest</a:t>
            </a:r>
          </a:p>
          <a:p>
            <a:r>
              <a:rPr lang="en-US" dirty="0"/>
              <a:t>Mutations enable co-existence of strains with different fitness</a:t>
            </a:r>
          </a:p>
          <a:p>
            <a:r>
              <a:rPr lang="en-US" dirty="0" err="1"/>
              <a:t>Quasispecies</a:t>
            </a:r>
            <a:r>
              <a:rPr lang="en-US" dirty="0"/>
              <a:t> are populations of genetically related organisms, formed by mutation and selection</a:t>
            </a:r>
          </a:p>
          <a:p>
            <a:r>
              <a:rPr lang="en-US" dirty="0"/>
              <a:t>There is typically one stable equilibrium of </a:t>
            </a:r>
            <a:r>
              <a:rPr lang="en-US" dirty="0" err="1"/>
              <a:t>quasispecies</a:t>
            </a:r>
            <a:r>
              <a:rPr lang="en-US" dirty="0"/>
              <a:t>, it is often not the fittest but rather a distribution around the fittest</a:t>
            </a:r>
          </a:p>
          <a:p>
            <a:r>
              <a:rPr lang="en-US" dirty="0"/>
              <a:t>Adaptation cannot occur if mutation rates are too high </a:t>
            </a:r>
          </a:p>
        </p:txBody>
      </p:sp>
    </p:spTree>
    <p:extLst>
      <p:ext uri="{BB962C8B-B14F-4D97-AF65-F5344CB8AC3E}">
        <p14:creationId xmlns:p14="http://schemas.microsoft.com/office/powerpoint/2010/main" val="250153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56B2C9-518F-B34E-959F-13023E9A4558}"/>
              </a:ext>
            </a:extLst>
          </p:cNvPr>
          <p:cNvSpPr>
            <a:spLocks noGrp="1"/>
          </p:cNvSpPr>
          <p:nvPr>
            <p:ph type="title"/>
          </p:nvPr>
        </p:nvSpPr>
        <p:spPr/>
        <p:txBody>
          <a:bodyPr/>
          <a:lstStyle/>
          <a:p>
            <a:r>
              <a:rPr lang="en-US" dirty="0">
                <a:solidFill>
                  <a:srgbClr val="C00000"/>
                </a:solidFill>
              </a:rPr>
              <a:t>Evolution of virulence</a:t>
            </a:r>
          </a:p>
        </p:txBody>
      </p:sp>
      <p:sp>
        <p:nvSpPr>
          <p:cNvPr id="5" name="Text Placeholder 4">
            <a:extLst>
              <a:ext uri="{FF2B5EF4-FFF2-40B4-BE49-F238E27FC236}">
                <a16:creationId xmlns:a16="http://schemas.microsoft.com/office/drawing/2014/main" id="{D3A6110C-D135-994D-88E1-D23DF76BE92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67595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DB983C-4390-B946-86F5-7B1055ECB2E1}"/>
              </a:ext>
            </a:extLst>
          </p:cNvPr>
          <p:cNvSpPr>
            <a:spLocks noGrp="1"/>
          </p:cNvSpPr>
          <p:nvPr>
            <p:ph type="title"/>
          </p:nvPr>
        </p:nvSpPr>
        <p:spPr>
          <a:xfrm>
            <a:off x="307430" y="-213959"/>
            <a:ext cx="10515600" cy="1325563"/>
          </a:xfrm>
        </p:spPr>
        <p:txBody>
          <a:bodyPr/>
          <a:lstStyle/>
          <a:p>
            <a:r>
              <a:rPr lang="en-US" dirty="0">
                <a:solidFill>
                  <a:srgbClr val="C00000"/>
                </a:solidFill>
              </a:rPr>
              <a:t>Selection when competing for hosts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2FEB77-92C7-684D-A529-3616E6F8C7E7}"/>
                  </a:ext>
                </a:extLst>
              </p:cNvPr>
              <p:cNvSpPr txBox="1"/>
              <p:nvPr/>
            </p:nvSpPr>
            <p:spPr>
              <a:xfrm>
                <a:off x="-1460589" y="2744514"/>
                <a:ext cx="7264815" cy="1380634"/>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𝑆</m:t>
                          </m:r>
                        </m:e>
                      </m:acc>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i="1">
                                  <a:latin typeface="Cambria Math" panose="02040503050406030204" pitchFamily="18" charset="0"/>
                                  <a:ea typeface="Cambria Math" panose="02040503050406030204" pitchFamily="18" charset="0"/>
                                </a:rPr>
                                <m:t>2</m:t>
                              </m:r>
                            </m:sub>
                          </m:sSub>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𝑆</m:t>
                      </m:r>
                    </m:oMath>
                  </m:oMathPara>
                </a14:m>
                <a:endParaRPr lang="en-US" b="0"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1</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 −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𝜇</m:t>
                          </m:r>
                        </m:e>
                      </m:d>
                    </m:oMath>
                  </m:oMathPara>
                </a14:m>
                <a:endParaRPr lang="en-US" b="0"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2</m:t>
                              </m:r>
                            </m:sub>
                          </m:sSub>
                        </m:e>
                      </m:acc>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𝐼</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C22FEB77-92C7-684D-A529-3616E6F8C7E7}"/>
                  </a:ext>
                </a:extLst>
              </p:cNvPr>
              <p:cNvSpPr txBox="1">
                <a:spLocks noRot="1" noChangeAspect="1" noMove="1" noResize="1" noEditPoints="1" noAdjustHandles="1" noChangeArrowheads="1" noChangeShapeType="1" noTextEdit="1"/>
              </p:cNvSpPr>
              <p:nvPr/>
            </p:nvSpPr>
            <p:spPr>
              <a:xfrm>
                <a:off x="-1460589" y="2744514"/>
                <a:ext cx="7264815" cy="138063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A912106-7312-6742-8A72-B45D5BA03792}"/>
                  </a:ext>
                </a:extLst>
              </p:cNvPr>
              <p:cNvSpPr txBox="1"/>
              <p:nvPr/>
            </p:nvSpPr>
            <p:spPr>
              <a:xfrm>
                <a:off x="0" y="4202814"/>
                <a:ext cx="651641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𝑏𝑖𝑟𝑡h</m:t>
                      </m:r>
                      <m:r>
                        <a:rPr lang="en-US" b="0" i="1" smtClean="0">
                          <a:latin typeface="Cambria Math" panose="02040503050406030204" pitchFamily="18" charset="0"/>
                        </a:rPr>
                        <m:t> </m:t>
                      </m:r>
                      <m:r>
                        <a:rPr lang="en-US" b="0" i="1" smtClean="0">
                          <a:latin typeface="Cambria Math" panose="02040503050406030204" pitchFamily="18" charset="0"/>
                        </a:rPr>
                        <m:t>𝑟𝑎𝑡𝑒</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𝑣𝑖𝑟𝑢𝑙𝑒𝑛𝑐𝑒</m:t>
                      </m:r>
                      <m:r>
                        <a:rPr lang="en-US" b="0" i="1" smtClean="0">
                          <a:latin typeface="Cambria Math" panose="02040503050406030204" pitchFamily="18" charset="0"/>
                        </a:rPr>
                        <m:t>=</m:t>
                      </m:r>
                      <m:r>
                        <a:rPr lang="en-US" b="0" i="1" smtClean="0">
                          <a:latin typeface="Cambria Math" panose="02040503050406030204" pitchFamily="18" charset="0"/>
                        </a:rPr>
                        <m:t>𝑒𝑥𝑐𝑒𝑠𝑠</m:t>
                      </m:r>
                      <m:r>
                        <a:rPr lang="en-US" b="0" i="1" smtClean="0">
                          <a:latin typeface="Cambria Math" panose="02040503050406030204" pitchFamily="18" charset="0"/>
                        </a:rPr>
                        <m:t> </m:t>
                      </m:r>
                      <m:r>
                        <a:rPr lang="en-US" b="0" i="1" smtClean="0">
                          <a:latin typeface="Cambria Math" panose="02040503050406030204" pitchFamily="18" charset="0"/>
                        </a:rPr>
                        <m:t>𝑚𝑜𝑟𝑡𝑎𝑙𝑖𝑡𝑦</m:t>
                      </m:r>
                      <m:r>
                        <a:rPr lang="en-US" b="0" i="1" smtClean="0">
                          <a:latin typeface="Cambria Math" panose="02040503050406030204" pitchFamily="18" charset="0"/>
                        </a:rPr>
                        <m:t> </m:t>
                      </m:r>
                      <m:r>
                        <a:rPr lang="en-US" b="0" i="1" smtClean="0">
                          <a:latin typeface="Cambria Math" panose="02040503050406030204" pitchFamily="18" charset="0"/>
                        </a:rPr>
                        <m:t>𝑎𝑠𝑠𝑜𝑐𝑖𝑎𝑡𝑒𝑑</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𝑖𝑛𝑓𝑒𝑐𝑡𝑖𝑜𝑛</m:t>
                      </m:r>
                    </m:oMath>
                  </m:oMathPara>
                </a14:m>
                <a:endParaRPr lang="en-US" dirty="0"/>
              </a:p>
            </p:txBody>
          </p:sp>
        </mc:Choice>
        <mc:Fallback xmlns="">
          <p:sp>
            <p:nvSpPr>
              <p:cNvPr id="9" name="TextBox 8">
                <a:extLst>
                  <a:ext uri="{FF2B5EF4-FFF2-40B4-BE49-F238E27FC236}">
                    <a16:creationId xmlns:a16="http://schemas.microsoft.com/office/drawing/2014/main" id="{FA912106-7312-6742-8A72-B45D5BA03792}"/>
                  </a:ext>
                </a:extLst>
              </p:cNvPr>
              <p:cNvSpPr txBox="1">
                <a:spLocks noRot="1" noChangeAspect="1" noMove="1" noResize="1" noEditPoints="1" noAdjustHandles="1" noChangeArrowheads="1" noChangeShapeType="1" noTextEdit="1"/>
              </p:cNvSpPr>
              <p:nvPr/>
            </p:nvSpPr>
            <p:spPr>
              <a:xfrm>
                <a:off x="0" y="4202814"/>
                <a:ext cx="6516414" cy="646331"/>
              </a:xfrm>
              <a:prstGeom prst="rect">
                <a:avLst/>
              </a:prstGeom>
              <a:blipFill>
                <a:blip r:embed="rId3"/>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7FFBCC9-1CFC-CD46-A6C3-808C334A3D0E}"/>
                  </a:ext>
                </a:extLst>
              </p:cNvPr>
              <p:cNvSpPr txBox="1"/>
              <p:nvPr/>
            </p:nvSpPr>
            <p:spPr>
              <a:xfrm>
                <a:off x="176334" y="4946620"/>
                <a:ext cx="3502572" cy="6819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1</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num>
                        <m:den>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1</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ea typeface="Cambria Math" panose="02040503050406030204" pitchFamily="18" charset="0"/>
                            </a:rPr>
                            <m:t>𝜇</m:t>
                          </m:r>
                        </m:den>
                      </m:f>
                    </m:oMath>
                  </m:oMathPara>
                </a14:m>
                <a:endParaRPr lang="en-US" dirty="0"/>
              </a:p>
            </p:txBody>
          </p:sp>
        </mc:Choice>
        <mc:Fallback xmlns="">
          <p:sp>
            <p:nvSpPr>
              <p:cNvPr id="10" name="TextBox 9">
                <a:extLst>
                  <a:ext uri="{FF2B5EF4-FFF2-40B4-BE49-F238E27FC236}">
                    <a16:creationId xmlns:a16="http://schemas.microsoft.com/office/drawing/2014/main" id="{07FFBCC9-1CFC-CD46-A6C3-808C334A3D0E}"/>
                  </a:ext>
                </a:extLst>
              </p:cNvPr>
              <p:cNvSpPr txBox="1">
                <a:spLocks noRot="1" noChangeAspect="1" noMove="1" noResize="1" noEditPoints="1" noAdjustHandles="1" noChangeArrowheads="1" noChangeShapeType="1" noTextEdit="1"/>
              </p:cNvSpPr>
              <p:nvPr/>
            </p:nvSpPr>
            <p:spPr>
              <a:xfrm>
                <a:off x="176334" y="4946620"/>
                <a:ext cx="3502572" cy="68191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DD3CA8C-6417-9248-8B50-72DDD088CBE9}"/>
                  </a:ext>
                </a:extLst>
              </p:cNvPr>
              <p:cNvSpPr/>
              <p:nvPr/>
            </p:nvSpPr>
            <p:spPr>
              <a:xfrm>
                <a:off x="1107139" y="5823488"/>
                <a:ext cx="1783822" cy="6636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2</m:t>
                          </m:r>
                        </m:sub>
                      </m:sSub>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2</m:t>
                              </m:r>
                            </m:sub>
                          </m:sSub>
                        </m:num>
                        <m:den>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den>
                      </m:f>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𝜇</m:t>
                          </m:r>
                        </m:den>
                      </m:f>
                    </m:oMath>
                  </m:oMathPara>
                </a14:m>
                <a:endParaRPr lang="en-US" dirty="0"/>
              </a:p>
            </p:txBody>
          </p:sp>
        </mc:Choice>
        <mc:Fallback xmlns="">
          <p:sp>
            <p:nvSpPr>
              <p:cNvPr id="11" name="Rectangle 10">
                <a:extLst>
                  <a:ext uri="{FF2B5EF4-FFF2-40B4-BE49-F238E27FC236}">
                    <a16:creationId xmlns:a16="http://schemas.microsoft.com/office/drawing/2014/main" id="{ADD3CA8C-6417-9248-8B50-72DDD088CBE9}"/>
                  </a:ext>
                </a:extLst>
              </p:cNvPr>
              <p:cNvSpPr>
                <a:spLocks noRot="1" noChangeAspect="1" noMove="1" noResize="1" noEditPoints="1" noAdjustHandles="1" noChangeArrowheads="1" noChangeShapeType="1" noTextEdit="1"/>
              </p:cNvSpPr>
              <p:nvPr/>
            </p:nvSpPr>
            <p:spPr>
              <a:xfrm>
                <a:off x="1107139" y="5823488"/>
                <a:ext cx="1783822" cy="663643"/>
              </a:xfrm>
              <a:prstGeom prst="rect">
                <a:avLst/>
              </a:prstGeom>
              <a:blipFill>
                <a:blip r:embed="rId5"/>
                <a:stretch>
                  <a:fillRect b="-18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68692B8-C453-F747-902F-31928707A160}"/>
              </a:ext>
            </a:extLst>
          </p:cNvPr>
          <p:cNvSpPr txBox="1"/>
          <p:nvPr/>
        </p:nvSpPr>
        <p:spPr>
          <a:xfrm>
            <a:off x="6923289" y="860135"/>
            <a:ext cx="5034455" cy="646331"/>
          </a:xfrm>
          <a:prstGeom prst="rect">
            <a:avLst/>
          </a:prstGeom>
          <a:noFill/>
        </p:spPr>
        <p:txBody>
          <a:bodyPr wrap="square" rtlCol="0">
            <a:spAutoFit/>
          </a:bodyPr>
          <a:lstStyle/>
          <a:p>
            <a:r>
              <a:rPr lang="en-US" b="1" dirty="0"/>
              <a:t>Question: </a:t>
            </a:r>
            <a:r>
              <a:rPr lang="en-US" dirty="0"/>
              <a:t>Assuming R0</a:t>
            </a:r>
            <a:r>
              <a:rPr lang="en-US" baseline="-25000" dirty="0"/>
              <a:t>1</a:t>
            </a:r>
            <a:r>
              <a:rPr lang="en-US" dirty="0"/>
              <a:t> &gt; 1 and R</a:t>
            </a:r>
            <a:r>
              <a:rPr lang="en-US" baseline="-25000" dirty="0"/>
              <a:t>02</a:t>
            </a:r>
            <a:r>
              <a:rPr lang="en-US" dirty="0"/>
              <a:t> &gt; 1, can there be an endemic equilibrium for I</a:t>
            </a:r>
            <a:r>
              <a:rPr lang="en-US" baseline="-25000" dirty="0"/>
              <a:t>1</a:t>
            </a:r>
            <a:r>
              <a:rPr lang="en-US" dirty="0"/>
              <a:t> and I</a:t>
            </a:r>
            <a:r>
              <a:rPr lang="en-US" baseline="-25000" dirty="0"/>
              <a:t>2</a:t>
            </a:r>
            <a:r>
              <a:rPr lang="en-US" dirty="0"/>
              <a: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93E9A0-0D98-6B4D-8CA1-C0BFA8D31F60}"/>
                  </a:ext>
                </a:extLst>
              </p:cNvPr>
              <p:cNvSpPr txBox="1"/>
              <p:nvPr/>
            </p:nvSpPr>
            <p:spPr>
              <a:xfrm>
                <a:off x="6960889" y="1577709"/>
                <a:ext cx="4529958" cy="4308167"/>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1</m:t>
                              </m:r>
                            </m:sub>
                          </m:sSub>
                        </m:e>
                      </m:acc>
                      <m:r>
                        <a:rPr lang="en-US" b="0" i="1" smtClean="0">
                          <a:latin typeface="Cambria Math" panose="02040503050406030204" pitchFamily="18" charset="0"/>
                        </a:rPr>
                        <m:t>=0, </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1</m:t>
                          </m:r>
                        </m:sub>
                      </m:sSub>
                      <m:r>
                        <a:rPr lang="en-US" b="0" i="1" smtClean="0">
                          <a:latin typeface="Cambria Math" panose="02040503050406030204" pitchFamily="18" charset="0"/>
                        </a:rPr>
                        <m:t>&gt;0</m:t>
                      </m:r>
                    </m:oMath>
                  </m:oMathPara>
                </a14:m>
                <a:endParaRPr lang="en-US" b="0" dirty="0"/>
              </a:p>
              <a:p>
                <a:pPr>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1</m:t>
                                  </m:r>
                                </m:sub>
                              </m:sSub>
                            </m:e>
                          </m:acc>
                          <m:r>
                            <a:rPr lang="en-US" b="0" i="1" smtClean="0">
                              <a:latin typeface="Cambria Math" panose="02040503050406030204" pitchFamily="18" charset="0"/>
                            </a:rPr>
                            <m:t>= </m:t>
                          </m:r>
                          <m:r>
                            <a:rPr lang="en-US" i="1">
                              <a:latin typeface="Cambria Math" panose="02040503050406030204" pitchFamily="18" charset="0"/>
                            </a:rPr>
                            <m:t>𝐼</m:t>
                          </m:r>
                        </m:e>
                        <m:sub>
                          <m:r>
                            <a:rPr lang="en-US" i="1">
                              <a:latin typeface="Cambria Math" panose="02040503050406030204" pitchFamily="18" charset="0"/>
                            </a:rPr>
                            <m:t>1</m:t>
                          </m:r>
                        </m:sub>
                      </m:sSub>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 </m:t>
                          </m:r>
                          <m:r>
                            <a:rPr lang="en-US" i="1">
                              <a:latin typeface="Cambria Math" panose="02040503050406030204" pitchFamily="18" charset="0"/>
                              <a:ea typeface="Cambria Math" panose="02040503050406030204" pitchFamily="18" charset="0"/>
                            </a:rPr>
                            <m:t>𝜇</m:t>
                          </m:r>
                        </m:e>
                      </m:d>
                      <m:r>
                        <a:rPr lang="en-US" b="0" i="1" smtClean="0">
                          <a:latin typeface="Cambria Math" panose="02040503050406030204" pitchFamily="18" charset="0"/>
                          <a:ea typeface="Cambria Math" panose="02040503050406030204" pitchFamily="18" charset="0"/>
                        </a:rPr>
                        <m:t>=0</m:t>
                      </m:r>
                    </m:oMath>
                  </m:oMathPara>
                </a14:m>
                <a:endParaRPr lang="en-US" b="0"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1</m:t>
                              </m:r>
                            </m:sub>
                          </m:sSub>
                        </m:den>
                      </m:f>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1</m:t>
                              </m:r>
                            </m:sub>
                          </m:sSub>
                        </m:den>
                      </m:f>
                    </m:oMath>
                  </m:oMathPara>
                </a14:m>
                <a:endParaRPr lang="en-US" b="0" dirty="0"/>
              </a:p>
              <a:p>
                <a:pP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 </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𝜇</m:t>
                          </m:r>
                        </m:num>
                        <m:den>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2</m:t>
                              </m:r>
                            </m:sub>
                          </m:sSub>
                        </m:den>
                      </m:f>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2</m:t>
                              </m:r>
                            </m:sub>
                          </m:sSub>
                        </m:den>
                      </m:f>
                    </m:oMath>
                  </m:oMathPara>
                </a14:m>
                <a:endParaRPr lang="en-US" dirty="0"/>
              </a:p>
              <a:p>
                <a:pPr>
                  <a:lnSpc>
                    <a:spcPct val="15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2</m:t>
                              </m:r>
                            </m:sub>
                          </m:sSub>
                        </m:den>
                      </m:f>
                    </m:oMath>
                  </m:oMathPara>
                </a14:m>
                <a:endParaRPr lang="en-US" b="0" dirty="0"/>
              </a:p>
              <a:p>
                <a:pPr>
                  <a:lnSpc>
                    <a:spcPct val="150000"/>
                  </a:lnSpc>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r>
                            <a:rPr lang="en-US" b="0" i="1" smtClean="0">
                              <a:latin typeface="Cambria Math" panose="02040503050406030204" pitchFamily="18" charset="0"/>
                            </a:rPr>
                            <m:t>0</m:t>
                          </m:r>
                        </m:e>
                        <m:sub>
                          <m:r>
                            <a:rPr lang="en-US" b="0" i="1" smtClean="0">
                              <a:latin typeface="Cambria Math" panose="02040503050406030204" pitchFamily="18" charset="0"/>
                            </a:rPr>
                            <m:t>2</m:t>
                          </m:r>
                        </m:sub>
                      </m:sSub>
                    </m:oMath>
                  </m:oMathPara>
                </a14:m>
                <a:endParaRPr lang="en-US" b="0" dirty="0"/>
              </a:p>
              <a:p>
                <a:endParaRPr lang="en-US" dirty="0"/>
              </a:p>
            </p:txBody>
          </p:sp>
        </mc:Choice>
        <mc:Fallback xmlns="">
          <p:sp>
            <p:nvSpPr>
              <p:cNvPr id="13" name="TextBox 12">
                <a:extLst>
                  <a:ext uri="{FF2B5EF4-FFF2-40B4-BE49-F238E27FC236}">
                    <a16:creationId xmlns:a16="http://schemas.microsoft.com/office/drawing/2014/main" id="{3893E9A0-0D98-6B4D-8CA1-C0BFA8D31F60}"/>
                  </a:ext>
                </a:extLst>
              </p:cNvPr>
              <p:cNvSpPr txBox="1">
                <a:spLocks noRot="1" noChangeAspect="1" noMove="1" noResize="1" noEditPoints="1" noAdjustHandles="1" noChangeArrowheads="1" noChangeShapeType="1" noTextEdit="1"/>
              </p:cNvSpPr>
              <p:nvPr/>
            </p:nvSpPr>
            <p:spPr>
              <a:xfrm>
                <a:off x="6960889" y="1577709"/>
                <a:ext cx="4529958" cy="4308167"/>
              </a:xfrm>
              <a:prstGeom prst="rect">
                <a:avLst/>
              </a:prstGeom>
              <a:blipFill>
                <a:blip r:embed="rId6"/>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05C5ABC-5232-5F43-9299-694C81BFA25E}"/>
              </a:ext>
            </a:extLst>
          </p:cNvPr>
          <p:cNvSpPr txBox="1"/>
          <p:nvPr/>
        </p:nvSpPr>
        <p:spPr>
          <a:xfrm>
            <a:off x="5990897" y="5823488"/>
            <a:ext cx="5893673" cy="646331"/>
          </a:xfrm>
          <a:prstGeom prst="rect">
            <a:avLst/>
          </a:prstGeom>
          <a:noFill/>
        </p:spPr>
        <p:txBody>
          <a:bodyPr wrap="square" rtlCol="0">
            <a:spAutoFit/>
          </a:bodyPr>
          <a:lstStyle/>
          <a:p>
            <a:r>
              <a:rPr lang="en-US" dirty="0"/>
              <a:t>The only way to have coexistence of two species in full competition for hosts is for equal R</a:t>
            </a:r>
            <a:r>
              <a:rPr lang="en-US" baseline="-25000" dirty="0"/>
              <a:t>0. </a:t>
            </a:r>
          </a:p>
        </p:txBody>
      </p:sp>
      <p:sp>
        <p:nvSpPr>
          <p:cNvPr id="15" name="TextBox 14">
            <a:extLst>
              <a:ext uri="{FF2B5EF4-FFF2-40B4-BE49-F238E27FC236}">
                <a16:creationId xmlns:a16="http://schemas.microsoft.com/office/drawing/2014/main" id="{8A977021-C236-F44D-84AF-926DF3168668}"/>
              </a:ext>
            </a:extLst>
          </p:cNvPr>
          <p:cNvSpPr txBox="1"/>
          <p:nvPr/>
        </p:nvSpPr>
        <p:spPr>
          <a:xfrm>
            <a:off x="1107138" y="1473859"/>
            <a:ext cx="448393" cy="461665"/>
          </a:xfrm>
          <a:prstGeom prst="rect">
            <a:avLst/>
          </a:prstGeom>
          <a:noFill/>
          <a:ln>
            <a:solidFill>
              <a:schemeClr val="tx1"/>
            </a:solidFill>
          </a:ln>
        </p:spPr>
        <p:txBody>
          <a:bodyPr wrap="square" rtlCol="0">
            <a:spAutoFit/>
          </a:bodyPr>
          <a:lstStyle/>
          <a:p>
            <a:r>
              <a:rPr lang="en-US" sz="2400" dirty="0"/>
              <a:t> S </a:t>
            </a:r>
          </a:p>
        </p:txBody>
      </p:sp>
      <p:sp>
        <p:nvSpPr>
          <p:cNvPr id="16" name="TextBox 15">
            <a:extLst>
              <a:ext uri="{FF2B5EF4-FFF2-40B4-BE49-F238E27FC236}">
                <a16:creationId xmlns:a16="http://schemas.microsoft.com/office/drawing/2014/main" id="{B43ADD3C-AAC8-024D-8A95-C32560ECBB12}"/>
              </a:ext>
            </a:extLst>
          </p:cNvPr>
          <p:cNvSpPr txBox="1"/>
          <p:nvPr/>
        </p:nvSpPr>
        <p:spPr>
          <a:xfrm>
            <a:off x="2299708" y="860135"/>
            <a:ext cx="448393" cy="461665"/>
          </a:xfrm>
          <a:prstGeom prst="rect">
            <a:avLst/>
          </a:prstGeom>
          <a:noFill/>
          <a:ln>
            <a:solidFill>
              <a:schemeClr val="tx1"/>
            </a:solidFill>
          </a:ln>
        </p:spPr>
        <p:txBody>
          <a:bodyPr wrap="square" rtlCol="0">
            <a:spAutoFit/>
          </a:bodyPr>
          <a:lstStyle/>
          <a:p>
            <a:r>
              <a:rPr lang="en-US" sz="2400" dirty="0"/>
              <a:t> I</a:t>
            </a:r>
            <a:r>
              <a:rPr lang="en-US" sz="2400" baseline="-25000" dirty="0"/>
              <a:t>1</a:t>
            </a:r>
            <a:r>
              <a:rPr lang="en-US" sz="2400" dirty="0"/>
              <a:t> </a:t>
            </a:r>
          </a:p>
        </p:txBody>
      </p:sp>
      <p:sp>
        <p:nvSpPr>
          <p:cNvPr id="17" name="TextBox 16">
            <a:extLst>
              <a:ext uri="{FF2B5EF4-FFF2-40B4-BE49-F238E27FC236}">
                <a16:creationId xmlns:a16="http://schemas.microsoft.com/office/drawing/2014/main" id="{37BD7828-D273-C542-B05E-48BA7ECAA902}"/>
              </a:ext>
            </a:extLst>
          </p:cNvPr>
          <p:cNvSpPr txBox="1"/>
          <p:nvPr/>
        </p:nvSpPr>
        <p:spPr>
          <a:xfrm>
            <a:off x="2299707" y="1991398"/>
            <a:ext cx="448393" cy="461665"/>
          </a:xfrm>
          <a:prstGeom prst="rect">
            <a:avLst/>
          </a:prstGeom>
          <a:noFill/>
          <a:ln>
            <a:solidFill>
              <a:schemeClr val="tx1"/>
            </a:solidFill>
          </a:ln>
        </p:spPr>
        <p:txBody>
          <a:bodyPr wrap="square" rtlCol="0">
            <a:spAutoFit/>
          </a:bodyPr>
          <a:lstStyle/>
          <a:p>
            <a:r>
              <a:rPr lang="en-US" sz="2400" dirty="0"/>
              <a:t> I</a:t>
            </a:r>
            <a:r>
              <a:rPr lang="en-US" sz="2400" baseline="-25000" dirty="0"/>
              <a:t>2</a:t>
            </a:r>
            <a:r>
              <a:rPr lang="en-US" sz="2400" dirty="0"/>
              <a:t> </a:t>
            </a:r>
          </a:p>
        </p:txBody>
      </p:sp>
      <p:cxnSp>
        <p:nvCxnSpPr>
          <p:cNvPr id="19" name="Straight Arrow Connector 18">
            <a:extLst>
              <a:ext uri="{FF2B5EF4-FFF2-40B4-BE49-F238E27FC236}">
                <a16:creationId xmlns:a16="http://schemas.microsoft.com/office/drawing/2014/main" id="{79D0B7C8-674D-7245-A4BF-CCDBE7284117}"/>
              </a:ext>
            </a:extLst>
          </p:cNvPr>
          <p:cNvCxnSpPr>
            <a:stCxn id="15" idx="3"/>
            <a:endCxn id="16" idx="1"/>
          </p:cNvCxnSpPr>
          <p:nvPr/>
        </p:nvCxnSpPr>
        <p:spPr>
          <a:xfrm flipV="1">
            <a:off x="1555531" y="1090968"/>
            <a:ext cx="744177" cy="613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E7B08E-9E57-ED41-9BD4-DFDCC1DF442A}"/>
              </a:ext>
            </a:extLst>
          </p:cNvPr>
          <p:cNvCxnSpPr>
            <a:cxnSpLocks/>
            <a:stCxn id="15" idx="3"/>
            <a:endCxn id="17" idx="1"/>
          </p:cNvCxnSpPr>
          <p:nvPr/>
        </p:nvCxnSpPr>
        <p:spPr>
          <a:xfrm>
            <a:off x="1555531" y="1704692"/>
            <a:ext cx="744176" cy="5175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3F8564-820B-774F-862B-C0C783334CD7}"/>
              </a:ext>
            </a:extLst>
          </p:cNvPr>
          <p:cNvCxnSpPr>
            <a:cxnSpLocks/>
          </p:cNvCxnSpPr>
          <p:nvPr/>
        </p:nvCxnSpPr>
        <p:spPr>
          <a:xfrm>
            <a:off x="662152" y="1722473"/>
            <a:ext cx="4449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F097B32-48C3-0646-86BC-9F881DAD5FE2}"/>
                  </a:ext>
                </a:extLst>
              </p:cNvPr>
              <p:cNvSpPr/>
              <p:nvPr/>
            </p:nvSpPr>
            <p:spPr>
              <a:xfrm>
                <a:off x="684799" y="1397830"/>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26" name="Rectangle 25">
                <a:extLst>
                  <a:ext uri="{FF2B5EF4-FFF2-40B4-BE49-F238E27FC236}">
                    <a16:creationId xmlns:a16="http://schemas.microsoft.com/office/drawing/2014/main" id="{EF097B32-48C3-0646-86BC-9F881DAD5FE2}"/>
                  </a:ext>
                </a:extLst>
              </p:cNvPr>
              <p:cNvSpPr>
                <a:spLocks noRot="1" noChangeAspect="1" noMove="1" noResize="1" noEditPoints="1" noAdjustHandles="1" noChangeArrowheads="1" noChangeShapeType="1" noTextEdit="1"/>
              </p:cNvSpPr>
              <p:nvPr/>
            </p:nvSpPr>
            <p:spPr>
              <a:xfrm>
                <a:off x="684799" y="1397830"/>
                <a:ext cx="37093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6A60F0DD-8281-6943-B64C-3664590FCF90}"/>
                  </a:ext>
                </a:extLst>
              </p:cNvPr>
              <p:cNvSpPr/>
              <p:nvPr/>
            </p:nvSpPr>
            <p:spPr>
              <a:xfrm>
                <a:off x="1530810" y="986288"/>
                <a:ext cx="641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27" name="Rectangle 26">
                <a:extLst>
                  <a:ext uri="{FF2B5EF4-FFF2-40B4-BE49-F238E27FC236}">
                    <a16:creationId xmlns:a16="http://schemas.microsoft.com/office/drawing/2014/main" id="{6A60F0DD-8281-6943-B64C-3664590FCF90}"/>
                  </a:ext>
                </a:extLst>
              </p:cNvPr>
              <p:cNvSpPr>
                <a:spLocks noRot="1" noChangeAspect="1" noMove="1" noResize="1" noEditPoints="1" noAdjustHandles="1" noChangeArrowheads="1" noChangeShapeType="1" noTextEdit="1"/>
              </p:cNvSpPr>
              <p:nvPr/>
            </p:nvSpPr>
            <p:spPr>
              <a:xfrm>
                <a:off x="1530810" y="986288"/>
                <a:ext cx="641009" cy="369332"/>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AA57E0F7-748B-0846-A011-EF125DDD353E}"/>
                  </a:ext>
                </a:extLst>
              </p:cNvPr>
              <p:cNvSpPr/>
              <p:nvPr/>
            </p:nvSpPr>
            <p:spPr>
              <a:xfrm>
                <a:off x="1482522" y="1952317"/>
                <a:ext cx="6516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28" name="Rectangle 27">
                <a:extLst>
                  <a:ext uri="{FF2B5EF4-FFF2-40B4-BE49-F238E27FC236}">
                    <a16:creationId xmlns:a16="http://schemas.microsoft.com/office/drawing/2014/main" id="{AA57E0F7-748B-0846-A011-EF125DDD353E}"/>
                  </a:ext>
                </a:extLst>
              </p:cNvPr>
              <p:cNvSpPr>
                <a:spLocks noRot="1" noChangeAspect="1" noMove="1" noResize="1" noEditPoints="1" noAdjustHandles="1" noChangeArrowheads="1" noChangeShapeType="1" noTextEdit="1"/>
              </p:cNvSpPr>
              <p:nvPr/>
            </p:nvSpPr>
            <p:spPr>
              <a:xfrm>
                <a:off x="1482522" y="1952317"/>
                <a:ext cx="651652" cy="369332"/>
              </a:xfrm>
              <a:prstGeom prst="rect">
                <a:avLst/>
              </a:prstGeom>
              <a:blipFill>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E77594D-4127-8840-8D4D-A6D244B0F267}"/>
                  </a:ext>
                </a:extLst>
              </p:cNvPr>
              <p:cNvSpPr/>
              <p:nvPr/>
            </p:nvSpPr>
            <p:spPr>
              <a:xfrm>
                <a:off x="2746048" y="1091423"/>
                <a:ext cx="9222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29" name="Rectangle 28">
                <a:extLst>
                  <a:ext uri="{FF2B5EF4-FFF2-40B4-BE49-F238E27FC236}">
                    <a16:creationId xmlns:a16="http://schemas.microsoft.com/office/drawing/2014/main" id="{7E77594D-4127-8840-8D4D-A6D244B0F267}"/>
                  </a:ext>
                </a:extLst>
              </p:cNvPr>
              <p:cNvSpPr>
                <a:spLocks noRot="1" noChangeAspect="1" noMove="1" noResize="1" noEditPoints="1" noAdjustHandles="1" noChangeArrowheads="1" noChangeShapeType="1" noTextEdit="1"/>
              </p:cNvSpPr>
              <p:nvPr/>
            </p:nvSpPr>
            <p:spPr>
              <a:xfrm>
                <a:off x="2746048" y="1091423"/>
                <a:ext cx="922240" cy="369332"/>
              </a:xfrm>
              <a:prstGeom prst="rect">
                <a:avLst/>
              </a:prstGeom>
              <a:blipFill>
                <a:blip r:embed="rId10"/>
                <a:stretch>
                  <a:fillRect b="-1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15173564-6CDF-5A4A-A5FB-995E5B8D96EA}"/>
              </a:ext>
            </a:extLst>
          </p:cNvPr>
          <p:cNvCxnSpPr>
            <a:cxnSpLocks/>
          </p:cNvCxnSpPr>
          <p:nvPr/>
        </p:nvCxnSpPr>
        <p:spPr>
          <a:xfrm>
            <a:off x="2751483" y="1090966"/>
            <a:ext cx="30437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AEAFAC16-C704-7B4F-B72D-BDC4582C0D7F}"/>
                  </a:ext>
                </a:extLst>
              </p:cNvPr>
              <p:cNvSpPr/>
              <p:nvPr/>
            </p:nvSpPr>
            <p:spPr>
              <a:xfrm>
                <a:off x="2744182" y="1824013"/>
                <a:ext cx="9222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34" name="Rectangle 33">
                <a:extLst>
                  <a:ext uri="{FF2B5EF4-FFF2-40B4-BE49-F238E27FC236}">
                    <a16:creationId xmlns:a16="http://schemas.microsoft.com/office/drawing/2014/main" id="{AEAFAC16-C704-7B4F-B72D-BDC4582C0D7F}"/>
                  </a:ext>
                </a:extLst>
              </p:cNvPr>
              <p:cNvSpPr>
                <a:spLocks noRot="1" noChangeAspect="1" noMove="1" noResize="1" noEditPoints="1" noAdjustHandles="1" noChangeArrowheads="1" noChangeShapeType="1" noTextEdit="1"/>
              </p:cNvSpPr>
              <p:nvPr/>
            </p:nvSpPr>
            <p:spPr>
              <a:xfrm>
                <a:off x="2744182" y="1824013"/>
                <a:ext cx="922240" cy="369332"/>
              </a:xfrm>
              <a:prstGeom prst="rect">
                <a:avLst/>
              </a:prstGeom>
              <a:blipFill>
                <a:blip r:embed="rId11"/>
                <a:stretch>
                  <a:fillRect b="-13793"/>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58E5C3B-0F64-504A-BD0F-73823FE1A9E4}"/>
              </a:ext>
            </a:extLst>
          </p:cNvPr>
          <p:cNvCxnSpPr>
            <a:cxnSpLocks/>
          </p:cNvCxnSpPr>
          <p:nvPr/>
        </p:nvCxnSpPr>
        <p:spPr>
          <a:xfrm>
            <a:off x="2751483" y="2189751"/>
            <a:ext cx="30437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2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7C92-6EFB-E846-85F9-760B9B004629}"/>
              </a:ext>
            </a:extLst>
          </p:cNvPr>
          <p:cNvSpPr>
            <a:spLocks noGrp="1"/>
          </p:cNvSpPr>
          <p:nvPr>
            <p:ph type="title"/>
          </p:nvPr>
        </p:nvSpPr>
        <p:spPr>
          <a:xfrm>
            <a:off x="165538" y="-192568"/>
            <a:ext cx="10515600" cy="1325563"/>
          </a:xfrm>
        </p:spPr>
        <p:txBody>
          <a:bodyPr/>
          <a:lstStyle/>
          <a:p>
            <a:r>
              <a:rPr lang="en-US" dirty="0">
                <a:solidFill>
                  <a:srgbClr val="C00000"/>
                </a:solidFill>
              </a:rPr>
              <a:t>Evolution maximizes R</a:t>
            </a:r>
            <a:r>
              <a:rPr lang="en-US" baseline="-25000" dirty="0">
                <a:solidFill>
                  <a:srgbClr val="C00000"/>
                </a:solidFill>
              </a:rPr>
              <a:t>0</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E3CF111-DF5C-E84F-B150-F504B26B46B7}"/>
                  </a:ext>
                </a:extLst>
              </p:cNvPr>
              <p:cNvSpPr/>
              <p:nvPr/>
            </p:nvSpPr>
            <p:spPr>
              <a:xfrm>
                <a:off x="166680" y="870784"/>
                <a:ext cx="1553246" cy="661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𝛽</m:t>
                          </m:r>
                        </m:num>
                        <m:den>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den>
                      </m:f>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𝜇</m:t>
                          </m:r>
                        </m:den>
                      </m:f>
                    </m:oMath>
                  </m:oMathPara>
                </a14:m>
                <a:endParaRPr lang="en-US" dirty="0"/>
              </a:p>
            </p:txBody>
          </p:sp>
        </mc:Choice>
        <mc:Fallback xmlns="">
          <p:sp>
            <p:nvSpPr>
              <p:cNvPr id="6" name="Rectangle 5">
                <a:extLst>
                  <a:ext uri="{FF2B5EF4-FFF2-40B4-BE49-F238E27FC236}">
                    <a16:creationId xmlns:a16="http://schemas.microsoft.com/office/drawing/2014/main" id="{CE3CF111-DF5C-E84F-B150-F504B26B46B7}"/>
                  </a:ext>
                </a:extLst>
              </p:cNvPr>
              <p:cNvSpPr>
                <a:spLocks noRot="1" noChangeAspect="1" noMove="1" noResize="1" noEditPoints="1" noAdjustHandles="1" noChangeArrowheads="1" noChangeShapeType="1" noTextEdit="1"/>
              </p:cNvSpPr>
              <p:nvPr/>
            </p:nvSpPr>
            <p:spPr>
              <a:xfrm>
                <a:off x="166680" y="870784"/>
                <a:ext cx="1553246" cy="6617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8986D23-752A-DC47-BA3E-61B3C49EC231}"/>
                  </a:ext>
                </a:extLst>
              </p:cNvPr>
              <p:cNvSpPr txBox="1"/>
              <p:nvPr/>
            </p:nvSpPr>
            <p:spPr>
              <a:xfrm>
                <a:off x="2133598" y="1016978"/>
                <a:ext cx="5139399" cy="923330"/>
              </a:xfrm>
              <a:prstGeom prst="rect">
                <a:avLst/>
              </a:prstGeom>
              <a:noFill/>
            </p:spPr>
            <p:txBody>
              <a:bodyPr wrap="square" rtlCol="0">
                <a:spAutoFit/>
              </a:bodyPr>
              <a:lstStyle/>
              <a:p>
                <a:r>
                  <a:rPr lang="en-US" dirty="0"/>
                  <a:t>Is virulence helpful or harmful to the organism here?</a:t>
                </a:r>
              </a:p>
              <a:p>
                <a:r>
                  <a:rPr lang="en-US" dirty="0"/>
                  <a:t>If no constraints, evolution will increase transmission (</a:t>
                </a: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and decrease virulence (</a:t>
                </a:r>
                <a14:m>
                  <m:oMath xmlns:m="http://schemas.openxmlformats.org/officeDocument/2006/math">
                    <m:r>
                      <a:rPr lang="en-US" b="0" i="1" smtClean="0">
                        <a:latin typeface="Cambria Math" panose="02040503050406030204" pitchFamily="18" charset="0"/>
                      </a:rPr>
                      <m:t>𝑣</m:t>
                    </m:r>
                  </m:oMath>
                </a14:m>
                <a:r>
                  <a:rPr lang="en-US" dirty="0"/>
                  <a:t>)</a:t>
                </a:r>
              </a:p>
            </p:txBody>
          </p:sp>
        </mc:Choice>
        <mc:Fallback xmlns="">
          <p:sp>
            <p:nvSpPr>
              <p:cNvPr id="7" name="TextBox 6">
                <a:extLst>
                  <a:ext uri="{FF2B5EF4-FFF2-40B4-BE49-F238E27FC236}">
                    <a16:creationId xmlns:a16="http://schemas.microsoft.com/office/drawing/2014/main" id="{B8986D23-752A-DC47-BA3E-61B3C49EC231}"/>
                  </a:ext>
                </a:extLst>
              </p:cNvPr>
              <p:cNvSpPr txBox="1">
                <a:spLocks noRot="1" noChangeAspect="1" noMove="1" noResize="1" noEditPoints="1" noAdjustHandles="1" noChangeArrowheads="1" noChangeShapeType="1" noTextEdit="1"/>
              </p:cNvSpPr>
              <p:nvPr/>
            </p:nvSpPr>
            <p:spPr>
              <a:xfrm>
                <a:off x="2133598" y="1016978"/>
                <a:ext cx="5139399" cy="923330"/>
              </a:xfrm>
              <a:prstGeom prst="rect">
                <a:avLst/>
              </a:prstGeom>
              <a:blipFill>
                <a:blip r:embed="rId3"/>
                <a:stretch>
                  <a:fillRect l="-988" t="-2703" r="-741"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0256199-C55A-B24A-8B2F-AF79DC3D34B0}"/>
                  </a:ext>
                </a:extLst>
              </p:cNvPr>
              <p:cNvSpPr txBox="1"/>
              <p:nvPr/>
            </p:nvSpPr>
            <p:spPr>
              <a:xfrm>
                <a:off x="386255" y="1914626"/>
                <a:ext cx="8537028" cy="4892045"/>
              </a:xfrm>
              <a:prstGeom prst="rect">
                <a:avLst/>
              </a:prstGeom>
              <a:noFill/>
            </p:spPr>
            <p:txBody>
              <a:bodyPr wrap="square" rtlCol="0">
                <a:spAutoFit/>
              </a:bodyPr>
              <a:lstStyle/>
              <a:p>
                <a:r>
                  <a:rPr lang="en-US" dirty="0"/>
                  <a:t>What if infectivity is proportionate to virulence?</a:t>
                </a:r>
                <a:br>
                  <a:rPr lang="en-US" dirty="0"/>
                </a:br>
                <a:endParaRPr lang="en-US" dirty="0"/>
              </a:p>
              <a:p>
                <a:pPr>
                  <a:lnSpc>
                    <a:spcPct val="150000"/>
                  </a:lnSpc>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𝑎𝑣</m:t>
                      </m:r>
                    </m:oMath>
                  </m:oMathPara>
                </a14:m>
                <a:endParaRPr lang="en-US" b="0" dirty="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𝑎𝑣</m:t>
                          </m:r>
                        </m:num>
                        <m:den>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den>
                      </m:f>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𝑎𝑘</m:t>
                          </m:r>
                        </m:num>
                        <m:den>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𝑣</m:t>
                          </m:r>
                        </m:num>
                        <m:den>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den>
                      </m:f>
                      <m:r>
                        <a:rPr lang="en-US" b="0" i="1" smtClean="0">
                          <a:latin typeface="Cambria Math" panose="02040503050406030204" pitchFamily="18" charset="0"/>
                          <a:ea typeface="Cambria Math" panose="02040503050406030204" pitchFamily="18" charset="0"/>
                        </a:rPr>
                        <m:t>)</m:t>
                      </m:r>
                    </m:oMath>
                  </m:oMathPara>
                </a14:m>
                <a:endParaRPr lang="en-US" b="0" dirty="0">
                  <a:ea typeface="Cambria Math" panose="02040503050406030204" pitchFamily="18" charset="0"/>
                </a:endParaRPr>
              </a:p>
              <a:p>
                <a:endParaRPr lang="en-US" dirty="0">
                  <a:ea typeface="Cambria Math" panose="02040503050406030204" pitchFamily="18" charset="0"/>
                </a:endParaRPr>
              </a:p>
              <a:p>
                <a:r>
                  <a:rPr lang="en-US" b="0" dirty="0">
                    <a:ea typeface="Cambria Math" panose="02040503050406030204" pitchFamily="18" charset="0"/>
                  </a:rPr>
                  <a:t>What if infectivity is a saturating function of virulence?</a:t>
                </a:r>
              </a:p>
              <a:p>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𝑣</m:t>
                          </m:r>
                        </m:num>
                        <m:den>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m:oMathPara>
                </a14:m>
                <a:endParaRPr lang="en-US" b="0" dirty="0">
                  <a:ea typeface="Cambria Math" panose="02040503050406030204" pitchFamily="18" charset="0"/>
                </a:endParaRPr>
              </a:p>
              <a:p>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𝑅</m:t>
                          </m:r>
                        </m:e>
                        <m:sub>
                          <m:r>
                            <a:rPr lang="en-US" b="0" i="1" smtClean="0">
                              <a:latin typeface="Cambria Math" panose="02040503050406030204" pitchFamily="18" charset="0"/>
                            </a:rPr>
                            <m:t>0</m:t>
                          </m:r>
                        </m:sub>
                      </m:sSub>
                      <m:r>
                        <a:rPr lang="en-US" b="0" i="1" smtClean="0">
                          <a:latin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𝑣</m:t>
                              </m:r>
                            </m:num>
                            <m:den>
                              <m:r>
                                <a:rPr lang="en-US" i="1">
                                  <a:latin typeface="Cambria Math" panose="02040503050406030204" pitchFamily="18" charset="0"/>
                                  <a:ea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𝑣</m:t>
                              </m:r>
                            </m:den>
                          </m:f>
                        </m:e>
                      </m:d>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ea typeface="Cambria Math" panose="02040503050406030204" pitchFamily="18" charset="0"/>
                                </a:rPr>
                                <m:t>𝜇</m:t>
                              </m:r>
                            </m:den>
                          </m:f>
                        </m:e>
                      </m:d>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𝑢</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m:t>
                              </m:r>
                            </m:den>
                          </m:f>
                        </m:e>
                      </m:d>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𝑣</m:t>
                              </m:r>
                            </m:e>
                          </m:d>
                        </m:num>
                        <m:den>
                          <m:r>
                            <a:rPr lang="en-US" b="0" i="1" smtClean="0">
                              <a:latin typeface="Cambria Math" panose="02040503050406030204" pitchFamily="18" charset="0"/>
                            </a:rPr>
                            <m:t>𝑑𝑡</m:t>
                          </m:r>
                        </m:den>
                      </m:f>
                      <m:r>
                        <a:rPr lang="en-US" b="0" i="1" smtClean="0">
                          <a:latin typeface="Cambria Math" panose="02040503050406030204" pitchFamily="18" charset="0"/>
                        </a:rPr>
                        <m:t>=0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𝑓𝑖𝑛𝑑</m:t>
                      </m:r>
                      <m:r>
                        <a:rPr lang="en-US" b="0" i="1" smtClean="0">
                          <a:latin typeface="Cambria Math" panose="02040503050406030204" pitchFamily="18" charset="0"/>
                        </a:rPr>
                        <m:t> </m:t>
                      </m:r>
                      <m:r>
                        <a:rPr lang="en-US" b="0" i="1" smtClean="0">
                          <a:latin typeface="Cambria Math" panose="02040503050406030204" pitchFamily="18" charset="0"/>
                        </a:rPr>
                        <m:t>𝑚𝑎𝑥𝑖𝑚𝑢𝑚</m:t>
                      </m:r>
                      <m:r>
                        <a:rPr lang="en-US" b="0" i="1" smtClean="0">
                          <a:latin typeface="Cambria Math" panose="02040503050406030204" pitchFamily="18" charset="0"/>
                        </a:rPr>
                        <m:t>. </m:t>
                      </m:r>
                      <m:r>
                        <a:rPr lang="en-US" b="0" i="1" smtClean="0">
                          <a:latin typeface="Cambria Math" panose="02040503050406030204" pitchFamily="18" charset="0"/>
                        </a:rPr>
                        <m:t>𝑀𝑎𝑥𝑖𝑚𝑢𝑚</m:t>
                      </m:r>
                      <m:r>
                        <a:rPr lang="en-US" b="0" i="1" smtClean="0">
                          <a:latin typeface="Cambria Math" panose="02040503050406030204" pitchFamily="18" charset="0"/>
                        </a:rPr>
                        <m:t> </m:t>
                      </m:r>
                      <m:r>
                        <a:rPr lang="en-US" b="0" i="1" smtClean="0">
                          <a:latin typeface="Cambria Math" panose="02040503050406030204" pitchFamily="18" charset="0"/>
                        </a:rPr>
                        <m:t>𝑎𝑡</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𝑐𝑢</m:t>
                          </m:r>
                        </m:e>
                      </m:rad>
                    </m:oMath>
                  </m:oMathPara>
                </a14:m>
                <a:endParaRPr lang="en-US" dirty="0"/>
              </a:p>
            </p:txBody>
          </p:sp>
        </mc:Choice>
        <mc:Fallback xmlns="">
          <p:sp>
            <p:nvSpPr>
              <p:cNvPr id="9" name="TextBox 8">
                <a:extLst>
                  <a:ext uri="{FF2B5EF4-FFF2-40B4-BE49-F238E27FC236}">
                    <a16:creationId xmlns:a16="http://schemas.microsoft.com/office/drawing/2014/main" id="{20256199-C55A-B24A-8B2F-AF79DC3D34B0}"/>
                  </a:ext>
                </a:extLst>
              </p:cNvPr>
              <p:cNvSpPr txBox="1">
                <a:spLocks noRot="1" noChangeAspect="1" noMove="1" noResize="1" noEditPoints="1" noAdjustHandles="1" noChangeArrowheads="1" noChangeShapeType="1" noTextEdit="1"/>
              </p:cNvSpPr>
              <p:nvPr/>
            </p:nvSpPr>
            <p:spPr>
              <a:xfrm>
                <a:off x="386255" y="1914626"/>
                <a:ext cx="8537028" cy="4892045"/>
              </a:xfrm>
              <a:prstGeom prst="rect">
                <a:avLst/>
              </a:prstGeom>
              <a:blipFill>
                <a:blip r:embed="rId4"/>
                <a:stretch>
                  <a:fillRect l="-445" t="-518"/>
                </a:stretch>
              </a:blipFill>
            </p:spPr>
            <p:txBody>
              <a:bodyPr/>
              <a:lstStyle/>
              <a:p>
                <a:r>
                  <a:rPr lang="en-US">
                    <a:noFill/>
                  </a:rPr>
                  <a:t> </a:t>
                </a:r>
              </a:p>
            </p:txBody>
          </p:sp>
        </mc:Fallback>
      </mc:AlternateContent>
      <p:pic>
        <p:nvPicPr>
          <p:cNvPr id="11" name="Picture 10" descr="A close up of a map&#10;&#10;Description automatically generated">
            <a:extLst>
              <a:ext uri="{FF2B5EF4-FFF2-40B4-BE49-F238E27FC236}">
                <a16:creationId xmlns:a16="http://schemas.microsoft.com/office/drawing/2014/main" id="{39D923FF-2710-6F47-B267-5A004B14E52F}"/>
              </a:ext>
            </a:extLst>
          </p:cNvPr>
          <p:cNvPicPr>
            <a:picLocks noChangeAspect="1"/>
          </p:cNvPicPr>
          <p:nvPr/>
        </p:nvPicPr>
        <p:blipFill>
          <a:blip r:embed="rId5"/>
          <a:stretch>
            <a:fillRect/>
          </a:stretch>
        </p:blipFill>
        <p:spPr>
          <a:xfrm>
            <a:off x="6530162" y="3108962"/>
            <a:ext cx="5661838" cy="3050508"/>
          </a:xfrm>
          <a:prstGeom prst="rect">
            <a:avLst/>
          </a:prstGeom>
        </p:spPr>
      </p:pic>
      <p:sp>
        <p:nvSpPr>
          <p:cNvPr id="8" name="TextBox 7">
            <a:extLst>
              <a:ext uri="{FF2B5EF4-FFF2-40B4-BE49-F238E27FC236}">
                <a16:creationId xmlns:a16="http://schemas.microsoft.com/office/drawing/2014/main" id="{FE90D142-B5C1-8F41-8505-20DA82E3EB70}"/>
              </a:ext>
            </a:extLst>
          </p:cNvPr>
          <p:cNvSpPr txBox="1"/>
          <p:nvPr/>
        </p:nvSpPr>
        <p:spPr>
          <a:xfrm>
            <a:off x="8652053" y="1045340"/>
            <a:ext cx="448393" cy="461665"/>
          </a:xfrm>
          <a:prstGeom prst="rect">
            <a:avLst/>
          </a:prstGeom>
          <a:noFill/>
          <a:ln>
            <a:solidFill>
              <a:schemeClr val="tx1"/>
            </a:solidFill>
          </a:ln>
        </p:spPr>
        <p:txBody>
          <a:bodyPr wrap="square" rtlCol="0">
            <a:spAutoFit/>
          </a:bodyPr>
          <a:lstStyle/>
          <a:p>
            <a:r>
              <a:rPr lang="en-US" sz="2400" dirty="0"/>
              <a:t> S </a:t>
            </a:r>
          </a:p>
        </p:txBody>
      </p:sp>
      <p:sp>
        <p:nvSpPr>
          <p:cNvPr id="10" name="TextBox 9">
            <a:extLst>
              <a:ext uri="{FF2B5EF4-FFF2-40B4-BE49-F238E27FC236}">
                <a16:creationId xmlns:a16="http://schemas.microsoft.com/office/drawing/2014/main" id="{E35B34F9-0A5E-8846-A005-F5B7C2BE8191}"/>
              </a:ext>
            </a:extLst>
          </p:cNvPr>
          <p:cNvSpPr txBox="1"/>
          <p:nvPr/>
        </p:nvSpPr>
        <p:spPr>
          <a:xfrm>
            <a:off x="9844623" y="431616"/>
            <a:ext cx="448393" cy="461665"/>
          </a:xfrm>
          <a:prstGeom prst="rect">
            <a:avLst/>
          </a:prstGeom>
          <a:noFill/>
          <a:ln>
            <a:solidFill>
              <a:schemeClr val="tx1"/>
            </a:solidFill>
          </a:ln>
        </p:spPr>
        <p:txBody>
          <a:bodyPr wrap="square" rtlCol="0">
            <a:spAutoFit/>
          </a:bodyPr>
          <a:lstStyle/>
          <a:p>
            <a:r>
              <a:rPr lang="en-US" sz="2400" dirty="0"/>
              <a:t> I</a:t>
            </a:r>
            <a:r>
              <a:rPr lang="en-US" sz="2400" baseline="-25000" dirty="0"/>
              <a:t>1</a:t>
            </a:r>
            <a:r>
              <a:rPr lang="en-US" sz="2400" dirty="0"/>
              <a:t> </a:t>
            </a:r>
          </a:p>
        </p:txBody>
      </p:sp>
      <p:sp>
        <p:nvSpPr>
          <p:cNvPr id="12" name="TextBox 11">
            <a:extLst>
              <a:ext uri="{FF2B5EF4-FFF2-40B4-BE49-F238E27FC236}">
                <a16:creationId xmlns:a16="http://schemas.microsoft.com/office/drawing/2014/main" id="{9F6AF254-00CE-544E-8861-1366410EF3E7}"/>
              </a:ext>
            </a:extLst>
          </p:cNvPr>
          <p:cNvSpPr txBox="1"/>
          <p:nvPr/>
        </p:nvSpPr>
        <p:spPr>
          <a:xfrm>
            <a:off x="9844622" y="1562879"/>
            <a:ext cx="448393" cy="461665"/>
          </a:xfrm>
          <a:prstGeom prst="rect">
            <a:avLst/>
          </a:prstGeom>
          <a:noFill/>
          <a:ln>
            <a:solidFill>
              <a:schemeClr val="tx1"/>
            </a:solidFill>
          </a:ln>
        </p:spPr>
        <p:txBody>
          <a:bodyPr wrap="square" rtlCol="0">
            <a:spAutoFit/>
          </a:bodyPr>
          <a:lstStyle/>
          <a:p>
            <a:r>
              <a:rPr lang="en-US" sz="2400" dirty="0"/>
              <a:t> I</a:t>
            </a:r>
            <a:r>
              <a:rPr lang="en-US" sz="2400" baseline="-25000" dirty="0"/>
              <a:t>2</a:t>
            </a:r>
            <a:r>
              <a:rPr lang="en-US" sz="2400" dirty="0"/>
              <a:t> </a:t>
            </a:r>
          </a:p>
        </p:txBody>
      </p:sp>
      <p:cxnSp>
        <p:nvCxnSpPr>
          <p:cNvPr id="13" name="Straight Arrow Connector 12">
            <a:extLst>
              <a:ext uri="{FF2B5EF4-FFF2-40B4-BE49-F238E27FC236}">
                <a16:creationId xmlns:a16="http://schemas.microsoft.com/office/drawing/2014/main" id="{C8D306B5-27E0-254A-BF82-4734DE776A55}"/>
              </a:ext>
            </a:extLst>
          </p:cNvPr>
          <p:cNvCxnSpPr>
            <a:stCxn id="8" idx="3"/>
            <a:endCxn id="10" idx="1"/>
          </p:cNvCxnSpPr>
          <p:nvPr/>
        </p:nvCxnSpPr>
        <p:spPr>
          <a:xfrm flipV="1">
            <a:off x="9100446" y="662449"/>
            <a:ext cx="744177" cy="6137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F4087A-4F62-0044-8524-DF698A45F768}"/>
              </a:ext>
            </a:extLst>
          </p:cNvPr>
          <p:cNvCxnSpPr>
            <a:cxnSpLocks/>
            <a:stCxn id="8" idx="3"/>
            <a:endCxn id="12" idx="1"/>
          </p:cNvCxnSpPr>
          <p:nvPr/>
        </p:nvCxnSpPr>
        <p:spPr>
          <a:xfrm>
            <a:off x="9100446" y="1276173"/>
            <a:ext cx="744176" cy="51753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F9B4A3C-EE69-EE42-B709-F1B823957FA3}"/>
              </a:ext>
            </a:extLst>
          </p:cNvPr>
          <p:cNvCxnSpPr>
            <a:cxnSpLocks/>
          </p:cNvCxnSpPr>
          <p:nvPr/>
        </p:nvCxnSpPr>
        <p:spPr>
          <a:xfrm>
            <a:off x="8207067" y="1293954"/>
            <a:ext cx="44498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A426FE-77B1-AB49-8637-AC6B4A4FBEB8}"/>
                  </a:ext>
                </a:extLst>
              </p:cNvPr>
              <p:cNvSpPr/>
              <p:nvPr/>
            </p:nvSpPr>
            <p:spPr>
              <a:xfrm>
                <a:off x="8229714" y="969311"/>
                <a:ext cx="37093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𝑘</m:t>
                      </m:r>
                    </m:oMath>
                  </m:oMathPara>
                </a14:m>
                <a:endParaRPr lang="en-US" dirty="0"/>
              </a:p>
            </p:txBody>
          </p:sp>
        </mc:Choice>
        <mc:Fallback xmlns="">
          <p:sp>
            <p:nvSpPr>
              <p:cNvPr id="16" name="Rectangle 15">
                <a:extLst>
                  <a:ext uri="{FF2B5EF4-FFF2-40B4-BE49-F238E27FC236}">
                    <a16:creationId xmlns:a16="http://schemas.microsoft.com/office/drawing/2014/main" id="{69A426FE-77B1-AB49-8637-AC6B4A4FBEB8}"/>
                  </a:ext>
                </a:extLst>
              </p:cNvPr>
              <p:cNvSpPr>
                <a:spLocks noRot="1" noChangeAspect="1" noMove="1" noResize="1" noEditPoints="1" noAdjustHandles="1" noChangeArrowheads="1" noChangeShapeType="1" noTextEdit="1"/>
              </p:cNvSpPr>
              <p:nvPr/>
            </p:nvSpPr>
            <p:spPr>
              <a:xfrm>
                <a:off x="8229714" y="969311"/>
                <a:ext cx="37093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CD6FE062-5AC1-694D-ADE8-634BB8D9F279}"/>
                  </a:ext>
                </a:extLst>
              </p:cNvPr>
              <p:cNvSpPr/>
              <p:nvPr/>
            </p:nvSpPr>
            <p:spPr>
              <a:xfrm>
                <a:off x="9075725" y="557769"/>
                <a:ext cx="64100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i="1">
                              <a:latin typeface="Cambria Math" panose="02040503050406030204" pitchFamily="18" charset="0"/>
                              <a:ea typeface="Cambria Math" panose="02040503050406030204" pitchFamily="18" charset="0"/>
                            </a:rPr>
                            <m:t>1</m:t>
                          </m:r>
                        </m:sub>
                      </m:sSub>
                    </m:oMath>
                  </m:oMathPara>
                </a14:m>
                <a:endParaRPr lang="en-US" dirty="0"/>
              </a:p>
            </p:txBody>
          </p:sp>
        </mc:Choice>
        <mc:Fallback xmlns="">
          <p:sp>
            <p:nvSpPr>
              <p:cNvPr id="17" name="Rectangle 16">
                <a:extLst>
                  <a:ext uri="{FF2B5EF4-FFF2-40B4-BE49-F238E27FC236}">
                    <a16:creationId xmlns:a16="http://schemas.microsoft.com/office/drawing/2014/main" id="{CD6FE062-5AC1-694D-ADE8-634BB8D9F279}"/>
                  </a:ext>
                </a:extLst>
              </p:cNvPr>
              <p:cNvSpPr>
                <a:spLocks noRot="1" noChangeAspect="1" noMove="1" noResize="1" noEditPoints="1" noAdjustHandles="1" noChangeArrowheads="1" noChangeShapeType="1" noTextEdit="1"/>
              </p:cNvSpPr>
              <p:nvPr/>
            </p:nvSpPr>
            <p:spPr>
              <a:xfrm>
                <a:off x="9075725" y="557769"/>
                <a:ext cx="641009"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5F01BEC-183C-0B45-BBD9-0B4E843D7B0A}"/>
                  </a:ext>
                </a:extLst>
              </p:cNvPr>
              <p:cNvSpPr/>
              <p:nvPr/>
            </p:nvSpPr>
            <p:spPr>
              <a:xfrm>
                <a:off x="9027437" y="1523798"/>
                <a:ext cx="6516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2</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𝐼</m:t>
                          </m:r>
                        </m:e>
                        <m:sub>
                          <m:r>
                            <a:rPr lang="en-US" i="1">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18" name="Rectangle 17">
                <a:extLst>
                  <a:ext uri="{FF2B5EF4-FFF2-40B4-BE49-F238E27FC236}">
                    <a16:creationId xmlns:a16="http://schemas.microsoft.com/office/drawing/2014/main" id="{D5F01BEC-183C-0B45-BBD9-0B4E843D7B0A}"/>
                  </a:ext>
                </a:extLst>
              </p:cNvPr>
              <p:cNvSpPr>
                <a:spLocks noRot="1" noChangeAspect="1" noMove="1" noResize="1" noEditPoints="1" noAdjustHandles="1" noChangeArrowheads="1" noChangeShapeType="1" noTextEdit="1"/>
              </p:cNvSpPr>
              <p:nvPr/>
            </p:nvSpPr>
            <p:spPr>
              <a:xfrm>
                <a:off x="9027437" y="1523798"/>
                <a:ext cx="651652" cy="369332"/>
              </a:xfrm>
              <a:prstGeom prst="rect">
                <a:avLst/>
              </a:prstGeom>
              <a:blipFill>
                <a:blip r:embed="rId8"/>
                <a:stretch>
                  <a:fillRect b="-137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4FCFA123-C828-E941-AA02-F5F6C3057AF6}"/>
                  </a:ext>
                </a:extLst>
              </p:cNvPr>
              <p:cNvSpPr/>
              <p:nvPr/>
            </p:nvSpPr>
            <p:spPr>
              <a:xfrm>
                <a:off x="10290963" y="662904"/>
                <a:ext cx="9222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19" name="Rectangle 18">
                <a:extLst>
                  <a:ext uri="{FF2B5EF4-FFF2-40B4-BE49-F238E27FC236}">
                    <a16:creationId xmlns:a16="http://schemas.microsoft.com/office/drawing/2014/main" id="{4FCFA123-C828-E941-AA02-F5F6C3057AF6}"/>
                  </a:ext>
                </a:extLst>
              </p:cNvPr>
              <p:cNvSpPr>
                <a:spLocks noRot="1" noChangeAspect="1" noMove="1" noResize="1" noEditPoints="1" noAdjustHandles="1" noChangeArrowheads="1" noChangeShapeType="1" noTextEdit="1"/>
              </p:cNvSpPr>
              <p:nvPr/>
            </p:nvSpPr>
            <p:spPr>
              <a:xfrm>
                <a:off x="10290963" y="662904"/>
                <a:ext cx="922240" cy="369332"/>
              </a:xfrm>
              <a:prstGeom prst="rect">
                <a:avLst/>
              </a:prstGeom>
              <a:blipFill>
                <a:blip r:embed="rId9"/>
                <a:stretch>
                  <a:fillRect b="-13333"/>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95D0B1F-32DF-3F40-8343-9441E8C902AB}"/>
              </a:ext>
            </a:extLst>
          </p:cNvPr>
          <p:cNvCxnSpPr>
            <a:cxnSpLocks/>
          </p:cNvCxnSpPr>
          <p:nvPr/>
        </p:nvCxnSpPr>
        <p:spPr>
          <a:xfrm>
            <a:off x="10296398" y="662447"/>
            <a:ext cx="30437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8C97F53-634C-F944-A585-87A8FC14A2CA}"/>
                  </a:ext>
                </a:extLst>
              </p:cNvPr>
              <p:cNvSpPr/>
              <p:nvPr/>
            </p:nvSpPr>
            <p:spPr>
              <a:xfrm>
                <a:off x="10289097" y="1395494"/>
                <a:ext cx="92224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21" name="Rectangle 20">
                <a:extLst>
                  <a:ext uri="{FF2B5EF4-FFF2-40B4-BE49-F238E27FC236}">
                    <a16:creationId xmlns:a16="http://schemas.microsoft.com/office/drawing/2014/main" id="{B8C97F53-634C-F944-A585-87A8FC14A2CA}"/>
                  </a:ext>
                </a:extLst>
              </p:cNvPr>
              <p:cNvSpPr>
                <a:spLocks noRot="1" noChangeAspect="1" noMove="1" noResize="1" noEditPoints="1" noAdjustHandles="1" noChangeArrowheads="1" noChangeShapeType="1" noTextEdit="1"/>
              </p:cNvSpPr>
              <p:nvPr/>
            </p:nvSpPr>
            <p:spPr>
              <a:xfrm>
                <a:off x="10289097" y="1395494"/>
                <a:ext cx="922240" cy="369332"/>
              </a:xfrm>
              <a:prstGeom prst="rect">
                <a:avLst/>
              </a:prstGeom>
              <a:blipFill>
                <a:blip r:embed="rId10"/>
                <a:stretch>
                  <a:fillRect b="-1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1FF4AED-D3D0-5A45-B733-0796AE769DB5}"/>
              </a:ext>
            </a:extLst>
          </p:cNvPr>
          <p:cNvCxnSpPr>
            <a:cxnSpLocks/>
          </p:cNvCxnSpPr>
          <p:nvPr/>
        </p:nvCxnSpPr>
        <p:spPr>
          <a:xfrm>
            <a:off x="10296398" y="1761232"/>
            <a:ext cx="30437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11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327A-3493-9744-A523-649DB625DC18}"/>
              </a:ext>
            </a:extLst>
          </p:cNvPr>
          <p:cNvSpPr>
            <a:spLocks noGrp="1"/>
          </p:cNvSpPr>
          <p:nvPr>
            <p:ph type="title"/>
          </p:nvPr>
        </p:nvSpPr>
        <p:spPr/>
        <p:txBody>
          <a:bodyPr/>
          <a:lstStyle/>
          <a:p>
            <a:r>
              <a:rPr lang="en-US" dirty="0">
                <a:solidFill>
                  <a:srgbClr val="C00000"/>
                </a:solidFill>
              </a:rPr>
              <a:t>Virulence Summary</a:t>
            </a:r>
          </a:p>
        </p:txBody>
      </p:sp>
      <p:sp>
        <p:nvSpPr>
          <p:cNvPr id="3" name="Content Placeholder 2">
            <a:extLst>
              <a:ext uri="{FF2B5EF4-FFF2-40B4-BE49-F238E27FC236}">
                <a16:creationId xmlns:a16="http://schemas.microsoft.com/office/drawing/2014/main" id="{43E99B72-EF8B-7945-8639-C68F220286AA}"/>
              </a:ext>
            </a:extLst>
          </p:cNvPr>
          <p:cNvSpPr>
            <a:spLocks noGrp="1"/>
          </p:cNvSpPr>
          <p:nvPr>
            <p:ph idx="1"/>
          </p:nvPr>
        </p:nvSpPr>
        <p:spPr/>
        <p:txBody>
          <a:bodyPr/>
          <a:lstStyle/>
          <a:p>
            <a:r>
              <a:rPr lang="en-US" dirty="0"/>
              <a:t>When there is competition for hosts, evolution generally maximizes R</a:t>
            </a:r>
            <a:r>
              <a:rPr lang="en-US" baseline="-25000" dirty="0"/>
              <a:t>0</a:t>
            </a:r>
            <a:endParaRPr lang="en-US" dirty="0"/>
          </a:p>
          <a:p>
            <a:r>
              <a:rPr lang="en-US" dirty="0"/>
              <a:t>If virulence and infectivity scale linearly, organisms would increase virulence to their maximum </a:t>
            </a:r>
          </a:p>
          <a:p>
            <a:r>
              <a:rPr lang="en-US" dirty="0"/>
              <a:t>Usually there are constraints in relationship between virulence and infectivity, such that organisms will evolve towards intermediate virulence to maximize R</a:t>
            </a:r>
            <a:r>
              <a:rPr lang="en-US" baseline="-25000" dirty="0"/>
              <a:t>0</a:t>
            </a:r>
          </a:p>
        </p:txBody>
      </p:sp>
    </p:spTree>
    <p:extLst>
      <p:ext uri="{BB962C8B-B14F-4D97-AF65-F5344CB8AC3E}">
        <p14:creationId xmlns:p14="http://schemas.microsoft.com/office/powerpoint/2010/main" val="1489901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737</TotalTime>
  <Words>1331</Words>
  <Application>Microsoft Office PowerPoint</Application>
  <PresentationFormat>Widescreen</PresentationFormat>
  <Paragraphs>206</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Evolution with Hosts</vt:lpstr>
      <vt:lpstr>Announcements</vt:lpstr>
      <vt:lpstr>If mutations lead to a lower equilibrium fitness, why have mutations?</vt:lpstr>
      <vt:lpstr>PowerPoint Presentation</vt:lpstr>
      <vt:lpstr>Summary of fitness and adaptation</vt:lpstr>
      <vt:lpstr>Evolution of virulence</vt:lpstr>
      <vt:lpstr>Selection when competing for hosts</vt:lpstr>
      <vt:lpstr>Evolution maximizes R0</vt:lpstr>
      <vt:lpstr>Virulence Summary</vt:lpstr>
      <vt:lpstr>Superinfection</vt:lpstr>
      <vt:lpstr>Further Reading</vt:lpstr>
      <vt:lpstr>Antimicrobial Resistance</vt:lpstr>
      <vt:lpstr>PowerPoint Presentation</vt:lpstr>
      <vt:lpstr>Typhoid Fever (“enteric fever”)</vt:lpstr>
      <vt:lpstr>PowerPoint Presentation</vt:lpstr>
      <vt:lpstr>PowerPoint Presentation</vt:lpstr>
      <vt:lpstr>PowerPoint Presentation</vt:lpstr>
      <vt:lpstr>PowerPoint Presentation</vt:lpstr>
      <vt:lpstr>Will AMR bacteria win the arms race?</vt:lpstr>
      <vt:lpstr>Antimicrobial Resistance Exercise</vt:lpstr>
      <vt:lpstr>A Model for Antimicrobial Resistance</vt:lpstr>
      <vt:lpstr>AMR Model Insights</vt:lpstr>
      <vt:lpstr>AMR and fitness</vt:lpstr>
      <vt:lpstr>Exploiting fitness deficits for therapy</vt:lpstr>
      <vt:lpstr>PowerPoint Presentation</vt:lpstr>
      <vt:lpstr>Are more antibiotics bad or good for AMR?</vt:lpstr>
      <vt:lpstr>Antimicrobial and AMR relationship complex at individual level</vt:lpstr>
      <vt:lpstr>Antibiotics in the environment</vt:lpstr>
      <vt:lpstr>PowerPoint Presentation</vt:lpstr>
      <vt:lpstr>Summary of AMR Dynamics</vt:lpstr>
      <vt:lpstr>Further Readings of Models of AMR</vt:lpstr>
      <vt:lpstr>Mutations across the genome</vt:lpstr>
      <vt:lpstr>Constraints on mutation rates</vt:lpstr>
      <vt:lpstr>Mutation rates and adaptation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Competition and Evolutionary Models</dc:title>
  <dc:creator>Jason Andrews</dc:creator>
  <cp:lastModifiedBy>Theresa</cp:lastModifiedBy>
  <cp:revision>92</cp:revision>
  <dcterms:created xsi:type="dcterms:W3CDTF">2020-05-21T05:01:51Z</dcterms:created>
  <dcterms:modified xsi:type="dcterms:W3CDTF">2020-05-21T17:33:43Z</dcterms:modified>
</cp:coreProperties>
</file>